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95" r:id="rId3"/>
    <p:sldId id="917" r:id="rId4"/>
    <p:sldId id="897" r:id="rId5"/>
    <p:sldId id="923" r:id="rId6"/>
    <p:sldId id="907" r:id="rId7"/>
    <p:sldId id="899" r:id="rId8"/>
    <p:sldId id="909" r:id="rId9"/>
    <p:sldId id="919" r:id="rId10"/>
    <p:sldId id="922" r:id="rId11"/>
    <p:sldId id="920" r:id="rId12"/>
    <p:sldId id="911" r:id="rId13"/>
    <p:sldId id="877" r:id="rId14"/>
    <p:sldId id="925" r:id="rId15"/>
    <p:sldId id="916" r:id="rId16"/>
    <p:sldId id="873" r:id="rId17"/>
    <p:sldId id="704" r:id="rId18"/>
    <p:sldId id="898" r:id="rId19"/>
    <p:sldId id="918"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6600FF"/>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94" d="100"/>
          <a:sy n="94" d="100"/>
        </p:scale>
        <p:origin x="91" y="5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326" y="-366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10/12/2023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S5-237057, SA5#151, 9– 13 </a:t>
            </a:r>
            <a:r>
              <a:rPr lang="en-US" altLang="zh-CN" sz="1100" b="1" spc="300" dirty="0">
                <a:ea typeface="+mn-ea"/>
                <a:cs typeface="Arial" panose="020B0604020202020204" pitchFamily="34" charset="0"/>
              </a:rPr>
              <a:t>October</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51</a:t>
            </a:r>
            <a:r>
              <a:rPr lang="fr-FR" altLang="zh-CN" sz="2400" dirty="0">
                <a:latin typeface="Arial" pitchFamily="34" charset="0"/>
              </a:rPr>
              <a:t>, 9 – 13</a:t>
            </a:r>
            <a:r>
              <a:rPr lang="en-US" altLang="zh-CN" sz="2400" dirty="0">
                <a:latin typeface="Arial" pitchFamily="34" charset="0"/>
              </a:rPr>
              <a:t> October,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a:t>
            </a:r>
            <a:r>
              <a:rPr lang="en-GB" altLang="zh-CN" sz="2400" dirty="0" err="1">
                <a:latin typeface="Arial" charset="0"/>
              </a:rPr>
              <a:t>Görmer</a:t>
            </a:r>
            <a:r>
              <a:rPr lang="en-GB" altLang="zh-CN" sz="2400" dirty="0">
                <a:latin typeface="Arial" charset="0"/>
              </a:rPr>
              <a:t>,</a:t>
            </a:r>
            <a:r>
              <a:rPr lang="de-DE" altLang="de-DE" sz="2400" dirty="0">
                <a:latin typeface="Arial" charset="0"/>
              </a:rPr>
              <a:t> </a:t>
            </a:r>
            <a:r>
              <a:rPr lang="de-DE" altLang="de-DE" sz="2400">
                <a:latin typeface="Arial" charset="0"/>
              </a:rPr>
              <a:t>SA5 CH </a:t>
            </a:r>
            <a:r>
              <a:rPr lang="de-DE" altLang="de-DE" sz="2400" dirty="0">
                <a:latin typeface="Arial" charset="0"/>
              </a:rPr>
              <a:t>SWG Chair, </a:t>
            </a:r>
            <a:r>
              <a:rPr lang="en-GB" altLang="zh-CN" sz="2400" dirty="0">
                <a:latin typeface="Arial" charset="0"/>
              </a:rPr>
              <a:t>MATRIXX Software</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6C9E129-BE9C-4737-8317-7D6110B1B309}"/>
              </a:ext>
            </a:extLst>
          </p:cNvPr>
          <p:cNvCxnSpPr>
            <a:cxnSpLocks/>
          </p:cNvCxnSpPr>
          <p:nvPr/>
        </p:nvCxnSpPr>
        <p:spPr bwMode="auto">
          <a:xfrm>
            <a:off x="8484050"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85BE7E5E-3F68-41A0-9CF9-4A8EDDC1937A}"/>
              </a:ext>
            </a:extLst>
          </p:cNvPr>
          <p:cNvCxnSpPr>
            <a:cxnSpLocks/>
          </p:cNvCxnSpPr>
          <p:nvPr/>
        </p:nvCxnSpPr>
        <p:spPr bwMode="auto">
          <a:xfrm>
            <a:off x="5615506"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5CCD1223-66A3-4171-B2B0-62F8AFE68389}"/>
              </a:ext>
            </a:extLst>
          </p:cNvPr>
          <p:cNvCxnSpPr>
            <a:cxnSpLocks/>
          </p:cNvCxnSpPr>
          <p:nvPr/>
        </p:nvCxnSpPr>
        <p:spPr bwMode="auto">
          <a:xfrm>
            <a:off x="269957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7378AA13-2FCD-4B51-AB3A-F0E8601EC334}"/>
              </a:ext>
            </a:extLst>
          </p:cNvPr>
          <p:cNvCxnSpPr>
            <a:cxnSpLocks/>
          </p:cNvCxnSpPr>
          <p:nvPr/>
        </p:nvCxnSpPr>
        <p:spPr bwMode="auto">
          <a:xfrm>
            <a:off x="672134"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114">
            <a:extLst>
              <a:ext uri="{FF2B5EF4-FFF2-40B4-BE49-F238E27FC236}">
                <a16:creationId xmlns:a16="http://schemas.microsoft.com/office/drawing/2014/main" id="{B88E2EB2-03B4-49CD-A91C-751B55D5947E}"/>
              </a:ext>
            </a:extLst>
          </p:cNvPr>
          <p:cNvCxnSpPr>
            <a:cxnSpLocks noChangeShapeType="1"/>
          </p:cNvCxnSpPr>
          <p:nvPr/>
        </p:nvCxnSpPr>
        <p:spPr bwMode="auto">
          <a:xfrm>
            <a:off x="1949862" y="212854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 name="Straight Connector 114">
            <a:extLst>
              <a:ext uri="{FF2B5EF4-FFF2-40B4-BE49-F238E27FC236}">
                <a16:creationId xmlns:a16="http://schemas.microsoft.com/office/drawing/2014/main" id="{2017D6C6-1DFF-4709-A062-A13E7B066AA2}"/>
              </a:ext>
            </a:extLst>
          </p:cNvPr>
          <p:cNvCxnSpPr>
            <a:cxnSpLocks noChangeShapeType="1"/>
          </p:cNvCxnSpPr>
          <p:nvPr/>
        </p:nvCxnSpPr>
        <p:spPr bwMode="auto">
          <a:xfrm flipH="1">
            <a:off x="8396047" y="2302900"/>
            <a:ext cx="27078" cy="3474811"/>
          </a:xfrm>
          <a:prstGeom prst="line">
            <a:avLst/>
          </a:prstGeom>
          <a:noFill/>
          <a:ln w="28575" algn="ctr">
            <a:solidFill>
              <a:schemeClr val="accent4">
                <a:lumMod val="40000"/>
                <a:lumOff val="60000"/>
              </a:schemeClr>
            </a:solidFill>
            <a:round/>
            <a:headEnd/>
            <a:tailEnd/>
          </a:ln>
        </p:spPr>
      </p:cxnSp>
      <p:cxnSp>
        <p:nvCxnSpPr>
          <p:cNvPr id="10" name="Straight Connector 114">
            <a:extLst>
              <a:ext uri="{FF2B5EF4-FFF2-40B4-BE49-F238E27FC236}">
                <a16:creationId xmlns:a16="http://schemas.microsoft.com/office/drawing/2014/main" id="{B5506089-F069-4842-8EB7-44873F517988}"/>
              </a:ext>
            </a:extLst>
          </p:cNvPr>
          <p:cNvCxnSpPr>
            <a:cxnSpLocks noChangeShapeType="1"/>
          </p:cNvCxnSpPr>
          <p:nvPr/>
        </p:nvCxnSpPr>
        <p:spPr bwMode="auto">
          <a:xfrm flipH="1">
            <a:off x="5519042" y="2258870"/>
            <a:ext cx="5077" cy="3476573"/>
          </a:xfrm>
          <a:prstGeom prst="line">
            <a:avLst/>
          </a:prstGeom>
          <a:noFill/>
          <a:ln w="28575" algn="ctr">
            <a:solidFill>
              <a:schemeClr val="accent4">
                <a:lumMod val="40000"/>
                <a:lumOff val="60000"/>
              </a:schemeClr>
            </a:solidFill>
            <a:round/>
            <a:headEnd/>
            <a:tailEnd/>
          </a:ln>
        </p:spPr>
      </p:cxnSp>
      <p:cxnSp>
        <p:nvCxnSpPr>
          <p:cNvPr id="11" name="Straight Connector 114">
            <a:extLst>
              <a:ext uri="{FF2B5EF4-FFF2-40B4-BE49-F238E27FC236}">
                <a16:creationId xmlns:a16="http://schemas.microsoft.com/office/drawing/2014/main" id="{13365DA8-CD6E-42F2-AB37-51F27AC0FC88}"/>
              </a:ext>
            </a:extLst>
          </p:cNvPr>
          <p:cNvCxnSpPr>
            <a:cxnSpLocks noChangeShapeType="1"/>
          </p:cNvCxnSpPr>
          <p:nvPr/>
        </p:nvCxnSpPr>
        <p:spPr bwMode="auto">
          <a:xfrm flipH="1">
            <a:off x="2606496" y="2260632"/>
            <a:ext cx="8462" cy="3474811"/>
          </a:xfrm>
          <a:prstGeom prst="line">
            <a:avLst/>
          </a:prstGeom>
          <a:noFill/>
          <a:ln w="28575" algn="ctr">
            <a:solidFill>
              <a:schemeClr val="accent4">
                <a:lumMod val="40000"/>
                <a:lumOff val="60000"/>
              </a:schemeClr>
            </a:solidFill>
            <a:round/>
            <a:headEnd/>
            <a:tailEnd/>
          </a:ln>
        </p:spPr>
      </p:cxnSp>
      <p:sp>
        <p:nvSpPr>
          <p:cNvPr id="12" name="Title 1">
            <a:extLst>
              <a:ext uri="{FF2B5EF4-FFF2-40B4-BE49-F238E27FC236}">
                <a16:creationId xmlns:a16="http://schemas.microsoft.com/office/drawing/2014/main" id="{51C5BB53-1277-42D7-9841-5A7E9DF0C9D0}"/>
              </a:ext>
            </a:extLst>
          </p:cNvPr>
          <p:cNvSpPr txBox="1">
            <a:spLocks/>
          </p:cNvSpPr>
          <p:nvPr/>
        </p:nvSpPr>
        <p:spPr bwMode="auto">
          <a:xfrm>
            <a:off x="843061"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3" name="TextBox 86">
            <a:extLst>
              <a:ext uri="{FF2B5EF4-FFF2-40B4-BE49-F238E27FC236}">
                <a16:creationId xmlns:a16="http://schemas.microsoft.com/office/drawing/2014/main" id="{10420D22-40BC-416B-AEDD-2BF3DCBDE038}"/>
              </a:ext>
            </a:extLst>
          </p:cNvPr>
          <p:cNvSpPr txBox="1">
            <a:spLocks noChangeArrowheads="1"/>
          </p:cNvSpPr>
          <p:nvPr/>
        </p:nvSpPr>
        <p:spPr bwMode="auto">
          <a:xfrm>
            <a:off x="1809397"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4" name="Straight Connector 115">
            <a:extLst>
              <a:ext uri="{FF2B5EF4-FFF2-40B4-BE49-F238E27FC236}">
                <a16:creationId xmlns:a16="http://schemas.microsoft.com/office/drawing/2014/main" id="{160962F9-8AA4-4E29-BD7C-9AB85B58F1AC}"/>
              </a:ext>
            </a:extLst>
          </p:cNvPr>
          <p:cNvCxnSpPr>
            <a:cxnSpLocks noChangeShapeType="1"/>
          </p:cNvCxnSpPr>
          <p:nvPr/>
        </p:nvCxnSpPr>
        <p:spPr bwMode="auto">
          <a:xfrm>
            <a:off x="3332518" y="2302900"/>
            <a:ext cx="10154" cy="3474811"/>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F7195661-B4E5-4129-BB9F-B56979C5B432}"/>
              </a:ext>
            </a:extLst>
          </p:cNvPr>
          <p:cNvCxnSpPr>
            <a:cxnSpLocks noChangeShapeType="1"/>
          </p:cNvCxnSpPr>
          <p:nvPr/>
        </p:nvCxnSpPr>
        <p:spPr bwMode="auto">
          <a:xfrm>
            <a:off x="749982" y="2329317"/>
            <a:ext cx="0" cy="3448394"/>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6E444791-DB4D-4EC4-9DA1-9EF2F2AABF08}"/>
              </a:ext>
            </a:extLst>
          </p:cNvPr>
          <p:cNvCxnSpPr>
            <a:cxnSpLocks noChangeShapeType="1"/>
          </p:cNvCxnSpPr>
          <p:nvPr/>
        </p:nvCxnSpPr>
        <p:spPr bwMode="auto">
          <a:xfrm>
            <a:off x="1956632" y="2302900"/>
            <a:ext cx="0"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E76636E8-9CA1-4431-BF82-66B0B45D4766}"/>
              </a:ext>
            </a:extLst>
          </p:cNvPr>
          <p:cNvCxnSpPr>
            <a:cxnSpLocks noChangeShapeType="1"/>
          </p:cNvCxnSpPr>
          <p:nvPr/>
        </p:nvCxnSpPr>
        <p:spPr bwMode="auto">
          <a:xfrm flipH="1">
            <a:off x="9005295" y="2302900"/>
            <a:ext cx="33847" cy="3432543"/>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7BEDDF8C-B6ED-4263-963D-A6CFF34618FD}"/>
              </a:ext>
            </a:extLst>
          </p:cNvPr>
          <p:cNvCxnSpPr>
            <a:cxnSpLocks noChangeShapeType="1"/>
          </p:cNvCxnSpPr>
          <p:nvPr/>
        </p:nvCxnSpPr>
        <p:spPr bwMode="auto">
          <a:xfrm>
            <a:off x="7714027" y="2302900"/>
            <a:ext cx="1693"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6277D72C-AB48-4283-8A27-B58B4894BAA9}"/>
              </a:ext>
            </a:extLst>
          </p:cNvPr>
          <p:cNvCxnSpPr>
            <a:cxnSpLocks noChangeShapeType="1"/>
          </p:cNvCxnSpPr>
          <p:nvPr/>
        </p:nvCxnSpPr>
        <p:spPr bwMode="auto">
          <a:xfrm>
            <a:off x="6229831" y="2258870"/>
            <a:ext cx="0" cy="3518842"/>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442F46EF-F39B-48A9-84C2-A3A432988418}"/>
              </a:ext>
            </a:extLst>
          </p:cNvPr>
          <p:cNvCxnSpPr>
            <a:cxnSpLocks noChangeShapeType="1"/>
          </p:cNvCxnSpPr>
          <p:nvPr/>
        </p:nvCxnSpPr>
        <p:spPr bwMode="auto">
          <a:xfrm>
            <a:off x="6972775" y="2302900"/>
            <a:ext cx="0"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CE2EA272-EA20-4FF5-A7DE-F7058CE55E11}"/>
              </a:ext>
            </a:extLst>
          </p:cNvPr>
          <p:cNvCxnSpPr>
            <a:cxnSpLocks noChangeShapeType="1"/>
          </p:cNvCxnSpPr>
          <p:nvPr/>
        </p:nvCxnSpPr>
        <p:spPr bwMode="auto">
          <a:xfrm flipH="1">
            <a:off x="4886101" y="2302900"/>
            <a:ext cx="3385" cy="3474811"/>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6C288234-EC11-4366-9BF7-23888F2F6426}"/>
              </a:ext>
            </a:extLst>
          </p:cNvPr>
          <p:cNvCxnSpPr>
            <a:cxnSpLocks noChangeShapeType="1"/>
          </p:cNvCxnSpPr>
          <p:nvPr/>
        </p:nvCxnSpPr>
        <p:spPr bwMode="auto">
          <a:xfrm flipH="1">
            <a:off x="4056846" y="2302900"/>
            <a:ext cx="16924"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0720545C-6CDE-4BCB-87D3-D78798E68A48}"/>
              </a:ext>
            </a:extLst>
          </p:cNvPr>
          <p:cNvCxnSpPr>
            <a:cxnSpLocks noChangeShapeType="1"/>
          </p:cNvCxnSpPr>
          <p:nvPr/>
        </p:nvCxnSpPr>
        <p:spPr bwMode="auto">
          <a:xfrm>
            <a:off x="9607774" y="2306422"/>
            <a:ext cx="10154" cy="3471289"/>
          </a:xfrm>
          <a:prstGeom prst="line">
            <a:avLst/>
          </a:prstGeom>
          <a:noFill/>
          <a:ln w="9525" algn="ctr">
            <a:solidFill>
              <a:schemeClr val="accent4">
                <a:lumMod val="40000"/>
                <a:lumOff val="60000"/>
              </a:schemeClr>
            </a:solidFill>
            <a:prstDash val="dash"/>
            <a:round/>
            <a:headEnd/>
            <a:tailEnd/>
          </a:ln>
        </p:spPr>
      </p:cxnSp>
      <p:sp>
        <p:nvSpPr>
          <p:cNvPr id="25" name="TextBox 86">
            <a:extLst>
              <a:ext uri="{FF2B5EF4-FFF2-40B4-BE49-F238E27FC236}">
                <a16:creationId xmlns:a16="http://schemas.microsoft.com/office/drawing/2014/main" id="{71482402-57DF-4F96-9EB4-FF660883E9F3}"/>
              </a:ext>
            </a:extLst>
          </p:cNvPr>
          <p:cNvSpPr txBox="1">
            <a:spLocks noChangeArrowheads="1"/>
          </p:cNvSpPr>
          <p:nvPr/>
        </p:nvSpPr>
        <p:spPr bwMode="auto">
          <a:xfrm>
            <a:off x="2440646"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6" name="TextBox 86">
            <a:extLst>
              <a:ext uri="{FF2B5EF4-FFF2-40B4-BE49-F238E27FC236}">
                <a16:creationId xmlns:a16="http://schemas.microsoft.com/office/drawing/2014/main" id="{6EAD537C-8BC0-4EEB-A04C-2255D1E6DFA0}"/>
              </a:ext>
            </a:extLst>
          </p:cNvPr>
          <p:cNvSpPr txBox="1">
            <a:spLocks noChangeArrowheads="1"/>
          </p:cNvSpPr>
          <p:nvPr/>
        </p:nvSpPr>
        <p:spPr bwMode="auto">
          <a:xfrm>
            <a:off x="3166667"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384BE6DE-1C62-41F9-8BF8-54B98C893C75}"/>
              </a:ext>
            </a:extLst>
          </p:cNvPr>
          <p:cNvSpPr txBox="1">
            <a:spLocks noChangeArrowheads="1"/>
          </p:cNvSpPr>
          <p:nvPr/>
        </p:nvSpPr>
        <p:spPr bwMode="auto">
          <a:xfrm>
            <a:off x="3901149"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EDB2B32A-F6DA-4C66-93BF-735CDA540031}"/>
              </a:ext>
            </a:extLst>
          </p:cNvPr>
          <p:cNvSpPr txBox="1">
            <a:spLocks noChangeArrowheads="1"/>
          </p:cNvSpPr>
          <p:nvPr/>
        </p:nvSpPr>
        <p:spPr bwMode="auto">
          <a:xfrm>
            <a:off x="4732096"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B60A3C56-A27A-4CE2-A271-FC4D57AF9D38}"/>
              </a:ext>
            </a:extLst>
          </p:cNvPr>
          <p:cNvSpPr txBox="1">
            <a:spLocks noChangeArrowheads="1"/>
          </p:cNvSpPr>
          <p:nvPr/>
        </p:nvSpPr>
        <p:spPr bwMode="auto">
          <a:xfrm>
            <a:off x="5293958"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BDCE9656-5A41-4868-BE29-2DCA5EC9F1CD}"/>
              </a:ext>
            </a:extLst>
          </p:cNvPr>
          <p:cNvSpPr txBox="1">
            <a:spLocks noChangeArrowheads="1"/>
          </p:cNvSpPr>
          <p:nvPr/>
        </p:nvSpPr>
        <p:spPr bwMode="auto">
          <a:xfrm>
            <a:off x="6026749"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03E5F4DE-DEC6-488A-B86B-DFFFF49B2EF2}"/>
              </a:ext>
            </a:extLst>
          </p:cNvPr>
          <p:cNvSpPr txBox="1">
            <a:spLocks noChangeArrowheads="1"/>
          </p:cNvSpPr>
          <p:nvPr/>
        </p:nvSpPr>
        <p:spPr bwMode="auto">
          <a:xfrm>
            <a:off x="676123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168156DD-9FFB-41CD-AFEC-E49805CC6EA5}"/>
              </a:ext>
            </a:extLst>
          </p:cNvPr>
          <p:cNvSpPr txBox="1">
            <a:spLocks noChangeArrowheads="1"/>
          </p:cNvSpPr>
          <p:nvPr/>
        </p:nvSpPr>
        <p:spPr bwMode="auto">
          <a:xfrm>
            <a:off x="7539715"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27826D7F-B9D9-414A-A5DD-41AA0DC49D85}"/>
              </a:ext>
            </a:extLst>
          </p:cNvPr>
          <p:cNvSpPr txBox="1">
            <a:spLocks noChangeArrowheads="1"/>
          </p:cNvSpPr>
          <p:nvPr/>
        </p:nvSpPr>
        <p:spPr bwMode="auto">
          <a:xfrm>
            <a:off x="8243735"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A6DD175B-034A-494A-8F41-3C25AE10AEEA}"/>
              </a:ext>
            </a:extLst>
          </p:cNvPr>
          <p:cNvSpPr txBox="1">
            <a:spLocks noChangeArrowheads="1"/>
          </p:cNvSpPr>
          <p:nvPr/>
        </p:nvSpPr>
        <p:spPr bwMode="auto">
          <a:xfrm>
            <a:off x="8842829"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C48379B7-E46E-41EC-ACBF-ACE6D9B66876}"/>
              </a:ext>
            </a:extLst>
          </p:cNvPr>
          <p:cNvSpPr txBox="1">
            <a:spLocks noChangeArrowheads="1"/>
          </p:cNvSpPr>
          <p:nvPr/>
        </p:nvSpPr>
        <p:spPr bwMode="auto">
          <a:xfrm>
            <a:off x="9443615"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6" name="TextBox 86">
            <a:extLst>
              <a:ext uri="{FF2B5EF4-FFF2-40B4-BE49-F238E27FC236}">
                <a16:creationId xmlns:a16="http://schemas.microsoft.com/office/drawing/2014/main" id="{35279628-12F3-4C69-956B-C458229185B3}"/>
              </a:ext>
            </a:extLst>
          </p:cNvPr>
          <p:cNvSpPr txBox="1">
            <a:spLocks noChangeArrowheads="1"/>
          </p:cNvSpPr>
          <p:nvPr/>
        </p:nvSpPr>
        <p:spPr bwMode="auto">
          <a:xfrm>
            <a:off x="592593"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7" name="Chevron 60">
            <a:extLst>
              <a:ext uri="{FF2B5EF4-FFF2-40B4-BE49-F238E27FC236}">
                <a16:creationId xmlns:a16="http://schemas.microsoft.com/office/drawing/2014/main" id="{F50811F1-737C-4A70-91FC-F04B771F3030}"/>
              </a:ext>
            </a:extLst>
          </p:cNvPr>
          <p:cNvSpPr>
            <a:spLocks noChangeArrowheads="1"/>
          </p:cNvSpPr>
          <p:nvPr/>
        </p:nvSpPr>
        <p:spPr bwMode="auto">
          <a:xfrm>
            <a:off x="2459262"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38" name="Chevron 60">
            <a:extLst>
              <a:ext uri="{FF2B5EF4-FFF2-40B4-BE49-F238E27FC236}">
                <a16:creationId xmlns:a16="http://schemas.microsoft.com/office/drawing/2014/main" id="{9F1DAB33-E19D-423B-9898-332F60862B16}"/>
              </a:ext>
            </a:extLst>
          </p:cNvPr>
          <p:cNvSpPr>
            <a:spLocks noChangeArrowheads="1"/>
          </p:cNvSpPr>
          <p:nvPr/>
        </p:nvSpPr>
        <p:spPr bwMode="auto">
          <a:xfrm>
            <a:off x="1596160"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39" name="TextBox 38">
            <a:extLst>
              <a:ext uri="{FF2B5EF4-FFF2-40B4-BE49-F238E27FC236}">
                <a16:creationId xmlns:a16="http://schemas.microsoft.com/office/drawing/2014/main" id="{3311D19B-08E5-4A42-A893-6459C716A3BD}"/>
              </a:ext>
            </a:extLst>
          </p:cNvPr>
          <p:cNvSpPr txBox="1"/>
          <p:nvPr/>
        </p:nvSpPr>
        <p:spPr>
          <a:xfrm>
            <a:off x="3808069"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40" name="TextBox 39">
            <a:extLst>
              <a:ext uri="{FF2B5EF4-FFF2-40B4-BE49-F238E27FC236}">
                <a16:creationId xmlns:a16="http://schemas.microsoft.com/office/drawing/2014/main" id="{2D7B3FEE-F119-4C78-A5DC-6D12B2DD7EFB}"/>
              </a:ext>
            </a:extLst>
          </p:cNvPr>
          <p:cNvSpPr txBox="1"/>
          <p:nvPr/>
        </p:nvSpPr>
        <p:spPr>
          <a:xfrm>
            <a:off x="6690152"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1" name="TextBox 2">
            <a:extLst>
              <a:ext uri="{FF2B5EF4-FFF2-40B4-BE49-F238E27FC236}">
                <a16:creationId xmlns:a16="http://schemas.microsoft.com/office/drawing/2014/main" id="{FF43E23B-2770-4EF5-A43D-2FAF1B3A4675}"/>
              </a:ext>
            </a:extLst>
          </p:cNvPr>
          <p:cNvSpPr txBox="1">
            <a:spLocks noChangeArrowheads="1"/>
          </p:cNvSpPr>
          <p:nvPr/>
        </p:nvSpPr>
        <p:spPr bwMode="auto">
          <a:xfrm>
            <a:off x="1811089"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2" name="TextBox 59">
            <a:extLst>
              <a:ext uri="{FF2B5EF4-FFF2-40B4-BE49-F238E27FC236}">
                <a16:creationId xmlns:a16="http://schemas.microsoft.com/office/drawing/2014/main" id="{E90392BF-88A9-4B7D-9E62-7146B1820DBE}"/>
              </a:ext>
            </a:extLst>
          </p:cNvPr>
          <p:cNvSpPr txBox="1">
            <a:spLocks noChangeArrowheads="1"/>
          </p:cNvSpPr>
          <p:nvPr/>
        </p:nvSpPr>
        <p:spPr bwMode="auto">
          <a:xfrm>
            <a:off x="3190360"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3" name="TextBox 60">
            <a:extLst>
              <a:ext uri="{FF2B5EF4-FFF2-40B4-BE49-F238E27FC236}">
                <a16:creationId xmlns:a16="http://schemas.microsoft.com/office/drawing/2014/main" id="{ACF5324A-8927-424B-98D7-16A72AD2CC8A}"/>
              </a:ext>
            </a:extLst>
          </p:cNvPr>
          <p:cNvSpPr txBox="1">
            <a:spLocks noChangeArrowheads="1"/>
          </p:cNvSpPr>
          <p:nvPr/>
        </p:nvSpPr>
        <p:spPr bwMode="auto">
          <a:xfrm>
            <a:off x="886990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1">
            <a:extLst>
              <a:ext uri="{FF2B5EF4-FFF2-40B4-BE49-F238E27FC236}">
                <a16:creationId xmlns:a16="http://schemas.microsoft.com/office/drawing/2014/main" id="{E303F18D-9FE6-4C13-996B-B8A8A304E03B}"/>
              </a:ext>
            </a:extLst>
          </p:cNvPr>
          <p:cNvSpPr txBox="1">
            <a:spLocks noChangeArrowheads="1"/>
          </p:cNvSpPr>
          <p:nvPr/>
        </p:nvSpPr>
        <p:spPr bwMode="auto">
          <a:xfrm>
            <a:off x="6031825"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5" name="TextBox 62">
            <a:extLst>
              <a:ext uri="{FF2B5EF4-FFF2-40B4-BE49-F238E27FC236}">
                <a16:creationId xmlns:a16="http://schemas.microsoft.com/office/drawing/2014/main" id="{31C719DD-3294-4078-B573-9955A87E9BAC}"/>
              </a:ext>
            </a:extLst>
          </p:cNvPr>
          <p:cNvSpPr txBox="1">
            <a:spLocks noChangeArrowheads="1"/>
          </p:cNvSpPr>
          <p:nvPr/>
        </p:nvSpPr>
        <p:spPr bwMode="auto">
          <a:xfrm>
            <a:off x="3923149"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6" name="TextBox 63">
            <a:extLst>
              <a:ext uri="{FF2B5EF4-FFF2-40B4-BE49-F238E27FC236}">
                <a16:creationId xmlns:a16="http://schemas.microsoft.com/office/drawing/2014/main" id="{C552F4A8-2553-4EC8-98B2-315EEA1592F8}"/>
              </a:ext>
            </a:extLst>
          </p:cNvPr>
          <p:cNvSpPr txBox="1">
            <a:spLocks noChangeArrowheads="1"/>
          </p:cNvSpPr>
          <p:nvPr/>
        </p:nvSpPr>
        <p:spPr bwMode="auto">
          <a:xfrm>
            <a:off x="6815387"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4">
            <a:extLst>
              <a:ext uri="{FF2B5EF4-FFF2-40B4-BE49-F238E27FC236}">
                <a16:creationId xmlns:a16="http://schemas.microsoft.com/office/drawing/2014/main" id="{F5B7C81C-336B-4453-9860-6484B5A5B49D}"/>
              </a:ext>
            </a:extLst>
          </p:cNvPr>
          <p:cNvSpPr txBox="1">
            <a:spLocks noChangeArrowheads="1"/>
          </p:cNvSpPr>
          <p:nvPr/>
        </p:nvSpPr>
        <p:spPr bwMode="auto">
          <a:xfrm>
            <a:off x="948254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8" name="TextBox 65">
            <a:extLst>
              <a:ext uri="{FF2B5EF4-FFF2-40B4-BE49-F238E27FC236}">
                <a16:creationId xmlns:a16="http://schemas.microsoft.com/office/drawing/2014/main" id="{B0727636-76EF-4B31-9B48-55C1DD1C82D2}"/>
              </a:ext>
            </a:extLst>
          </p:cNvPr>
          <p:cNvSpPr txBox="1">
            <a:spLocks noChangeArrowheads="1"/>
          </p:cNvSpPr>
          <p:nvPr/>
        </p:nvSpPr>
        <p:spPr bwMode="auto">
          <a:xfrm>
            <a:off x="4749019"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9" name="TextBox 66">
            <a:extLst>
              <a:ext uri="{FF2B5EF4-FFF2-40B4-BE49-F238E27FC236}">
                <a16:creationId xmlns:a16="http://schemas.microsoft.com/office/drawing/2014/main" id="{FB04DF96-FF03-4E01-BEA4-1C48C2DEC672}"/>
              </a:ext>
            </a:extLst>
          </p:cNvPr>
          <p:cNvSpPr txBox="1">
            <a:spLocks noChangeArrowheads="1"/>
          </p:cNvSpPr>
          <p:nvPr/>
        </p:nvSpPr>
        <p:spPr bwMode="auto">
          <a:xfrm>
            <a:off x="7573562"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0" name="TextBox 67">
            <a:extLst>
              <a:ext uri="{FF2B5EF4-FFF2-40B4-BE49-F238E27FC236}">
                <a16:creationId xmlns:a16="http://schemas.microsoft.com/office/drawing/2014/main" id="{5BC08B12-F7EC-4345-9D8A-022D887717EE}"/>
              </a:ext>
            </a:extLst>
          </p:cNvPr>
          <p:cNvSpPr txBox="1">
            <a:spLocks noChangeArrowheads="1"/>
          </p:cNvSpPr>
          <p:nvPr/>
        </p:nvSpPr>
        <p:spPr bwMode="auto">
          <a:xfrm>
            <a:off x="58751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1" name="TextBox 69">
            <a:extLst>
              <a:ext uri="{FF2B5EF4-FFF2-40B4-BE49-F238E27FC236}">
                <a16:creationId xmlns:a16="http://schemas.microsoft.com/office/drawing/2014/main" id="{AF694916-98B9-49B9-A5BF-191A4456486A}"/>
              </a:ext>
            </a:extLst>
          </p:cNvPr>
          <p:cNvSpPr txBox="1">
            <a:spLocks noChangeArrowheads="1"/>
          </p:cNvSpPr>
          <p:nvPr/>
        </p:nvSpPr>
        <p:spPr bwMode="auto">
          <a:xfrm>
            <a:off x="244741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2" name="TextBox 70">
            <a:extLst>
              <a:ext uri="{FF2B5EF4-FFF2-40B4-BE49-F238E27FC236}">
                <a16:creationId xmlns:a16="http://schemas.microsoft.com/office/drawing/2014/main" id="{B08AED69-887B-4C2C-BFD5-557903AF1D97}"/>
              </a:ext>
            </a:extLst>
          </p:cNvPr>
          <p:cNvSpPr txBox="1">
            <a:spLocks noChangeArrowheads="1"/>
          </p:cNvSpPr>
          <p:nvPr/>
        </p:nvSpPr>
        <p:spPr bwMode="auto">
          <a:xfrm>
            <a:off x="5317651"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71">
            <a:extLst>
              <a:ext uri="{FF2B5EF4-FFF2-40B4-BE49-F238E27FC236}">
                <a16:creationId xmlns:a16="http://schemas.microsoft.com/office/drawing/2014/main" id="{B49C2B84-2110-4FC6-8381-747F868D27AA}"/>
              </a:ext>
            </a:extLst>
          </p:cNvPr>
          <p:cNvSpPr txBox="1">
            <a:spLocks noChangeArrowheads="1"/>
          </p:cNvSpPr>
          <p:nvPr/>
        </p:nvSpPr>
        <p:spPr bwMode="auto">
          <a:xfrm>
            <a:off x="8257274"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4" name="TextBox 53">
            <a:extLst>
              <a:ext uri="{FF2B5EF4-FFF2-40B4-BE49-F238E27FC236}">
                <a16:creationId xmlns:a16="http://schemas.microsoft.com/office/drawing/2014/main" id="{D7F8C901-1179-42CD-9B8E-25ACDDCC2DC2}"/>
              </a:ext>
            </a:extLst>
          </p:cNvPr>
          <p:cNvSpPr txBox="1"/>
          <p:nvPr/>
        </p:nvSpPr>
        <p:spPr>
          <a:xfrm>
            <a:off x="9348843"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6" name="Chevron 79">
            <a:extLst>
              <a:ext uri="{FF2B5EF4-FFF2-40B4-BE49-F238E27FC236}">
                <a16:creationId xmlns:a16="http://schemas.microsoft.com/office/drawing/2014/main" id="{FC8C78E8-A0E4-4981-9CFA-0669BF711A65}"/>
              </a:ext>
            </a:extLst>
          </p:cNvPr>
          <p:cNvSpPr>
            <a:spLocks noChangeArrowheads="1"/>
          </p:cNvSpPr>
          <p:nvPr/>
        </p:nvSpPr>
        <p:spPr bwMode="auto">
          <a:xfrm>
            <a:off x="7492329" y="4673852"/>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7" name="Chevron 58">
            <a:extLst>
              <a:ext uri="{FF2B5EF4-FFF2-40B4-BE49-F238E27FC236}">
                <a16:creationId xmlns:a16="http://schemas.microsoft.com/office/drawing/2014/main" id="{51B43C76-CE1E-403A-BAAF-C23E0A1A7D99}"/>
              </a:ext>
            </a:extLst>
          </p:cNvPr>
          <p:cNvSpPr/>
          <p:nvPr/>
        </p:nvSpPr>
        <p:spPr bwMode="auto">
          <a:xfrm>
            <a:off x="3645603" y="4950358"/>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err="1">
                <a:solidFill>
                  <a:srgbClr val="FF0000"/>
                </a:solidFill>
                <a:latin typeface="Montserrat" panose="00000500000000000000" pitchFamily="50" charset="0"/>
                <a:ea typeface="ＭＳ Ｐゴシック" charset="-128"/>
                <a:cs typeface="Arial" pitchFamily="34" charset="0"/>
              </a:rPr>
              <a:t>including</a:t>
            </a:r>
            <a:r>
              <a:rPr lang="fr-FR" sz="800" dirty="0">
                <a:solidFill>
                  <a:srgbClr val="FF0000"/>
                </a:solidFill>
                <a:latin typeface="Montserrat" panose="00000500000000000000" pitchFamily="50" charset="0"/>
                <a:ea typeface="ＭＳ Ｐゴシック" charset="-128"/>
                <a:cs typeface="Arial" pitchFamily="34" charset="0"/>
              </a:rPr>
              <a:t> SA5 OAM</a:t>
            </a:r>
            <a:r>
              <a:rPr lang="fr-FR" sz="800" dirty="0">
                <a:latin typeface="Montserrat" panose="00000500000000000000" pitchFamily="50" charset="0"/>
                <a:ea typeface="ＭＳ Ｐゴシック" charset="-128"/>
                <a:cs typeface="Arial" pitchFamily="34" charset="0"/>
              </a:rPr>
              <a:t>) </a:t>
            </a:r>
          </a:p>
        </p:txBody>
      </p:sp>
      <p:sp>
        <p:nvSpPr>
          <p:cNvPr id="58" name="Chevron 60">
            <a:extLst>
              <a:ext uri="{FF2B5EF4-FFF2-40B4-BE49-F238E27FC236}">
                <a16:creationId xmlns:a16="http://schemas.microsoft.com/office/drawing/2014/main" id="{541673C1-5C5C-43F8-8623-8323B185CBBC}"/>
              </a:ext>
            </a:extLst>
          </p:cNvPr>
          <p:cNvSpPr/>
          <p:nvPr/>
        </p:nvSpPr>
        <p:spPr bwMode="auto">
          <a:xfrm>
            <a:off x="2682653" y="4370929"/>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9" name="Chevron 60">
            <a:extLst>
              <a:ext uri="{FF2B5EF4-FFF2-40B4-BE49-F238E27FC236}">
                <a16:creationId xmlns:a16="http://schemas.microsoft.com/office/drawing/2014/main" id="{C5BB6392-30E9-4551-B72E-1C9829F126DD}"/>
              </a:ext>
            </a:extLst>
          </p:cNvPr>
          <p:cNvSpPr/>
          <p:nvPr/>
        </p:nvSpPr>
        <p:spPr bwMode="auto">
          <a:xfrm>
            <a:off x="2180023"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a:t>
            </a:r>
            <a:r>
              <a:rPr lang="fr-FR" sz="900" dirty="0">
                <a:solidFill>
                  <a:srgbClr val="FF0000"/>
                </a:solidFill>
                <a:latin typeface="Montserrat" panose="00000500000000000000" pitchFamily="50" charset="0"/>
                <a:ea typeface="ＭＳ Ｐゴシック" charset="-128"/>
                <a:cs typeface="Arial" pitchFamily="34" charset="0"/>
              </a:rPr>
              <a:t>SA5 OAM,</a:t>
            </a:r>
            <a:r>
              <a:rPr lang="fr-FR" sz="900" dirty="0">
                <a:latin typeface="Montserrat" panose="00000500000000000000" pitchFamily="50" charset="0"/>
                <a:ea typeface="ＭＳ Ｐゴシック" charset="-128"/>
                <a:cs typeface="Arial" pitchFamily="34" charset="0"/>
              </a:rPr>
              <a:t>SA6,…) Normative</a:t>
            </a:r>
          </a:p>
        </p:txBody>
      </p:sp>
      <p:sp>
        <p:nvSpPr>
          <p:cNvPr id="60" name="Chevron 60">
            <a:extLst>
              <a:ext uri="{FF2B5EF4-FFF2-40B4-BE49-F238E27FC236}">
                <a16:creationId xmlns:a16="http://schemas.microsoft.com/office/drawing/2014/main" id="{45DBD3CF-805A-43FA-AEE8-A52CC4E14CD4}"/>
              </a:ext>
            </a:extLst>
          </p:cNvPr>
          <p:cNvSpPr/>
          <p:nvPr/>
        </p:nvSpPr>
        <p:spPr bwMode="auto">
          <a:xfrm>
            <a:off x="3342672" y="4677375"/>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r>
              <a:rPr lang="fr-FR" sz="900" dirty="0">
                <a:solidFill>
                  <a:srgbClr val="FF0000"/>
                </a:solidFill>
                <a:latin typeface="Montserrat" panose="00000500000000000000" pitchFamily="50" charset="0"/>
                <a:ea typeface="ＭＳ Ｐゴシック" charset="-128"/>
                <a:cs typeface="Arial" pitchFamily="34" charset="0"/>
              </a:rPr>
              <a:t> SA5 OAM</a:t>
            </a:r>
          </a:p>
        </p:txBody>
      </p:sp>
      <p:sp>
        <p:nvSpPr>
          <p:cNvPr id="61" name="Chevron 58">
            <a:extLst>
              <a:ext uri="{FF2B5EF4-FFF2-40B4-BE49-F238E27FC236}">
                <a16:creationId xmlns:a16="http://schemas.microsoft.com/office/drawing/2014/main" id="{C292BA45-D294-4657-8239-2611B4652615}"/>
              </a:ext>
            </a:extLst>
          </p:cNvPr>
          <p:cNvSpPr/>
          <p:nvPr/>
        </p:nvSpPr>
        <p:spPr bwMode="auto">
          <a:xfrm>
            <a:off x="5849051" y="5293788"/>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2" name="Chevron 60">
            <a:extLst>
              <a:ext uri="{FF2B5EF4-FFF2-40B4-BE49-F238E27FC236}">
                <a16:creationId xmlns:a16="http://schemas.microsoft.com/office/drawing/2014/main" id="{62278E21-20E0-4724-992C-9256E4C70F4F}"/>
              </a:ext>
            </a:extLst>
          </p:cNvPr>
          <p:cNvSpPr>
            <a:spLocks noChangeArrowheads="1"/>
          </p:cNvSpPr>
          <p:nvPr/>
        </p:nvSpPr>
        <p:spPr bwMode="auto">
          <a:xfrm>
            <a:off x="1572467"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3" name="TextBox 86">
            <a:extLst>
              <a:ext uri="{FF2B5EF4-FFF2-40B4-BE49-F238E27FC236}">
                <a16:creationId xmlns:a16="http://schemas.microsoft.com/office/drawing/2014/main" id="{F3FF1DB0-245E-4A19-A13F-FDC0447D53C0}"/>
              </a:ext>
            </a:extLst>
          </p:cNvPr>
          <p:cNvSpPr txBox="1">
            <a:spLocks noChangeArrowheads="1"/>
          </p:cNvSpPr>
          <p:nvPr/>
        </p:nvSpPr>
        <p:spPr bwMode="auto">
          <a:xfrm>
            <a:off x="119338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4" name="TextBox 60">
            <a:extLst>
              <a:ext uri="{FF2B5EF4-FFF2-40B4-BE49-F238E27FC236}">
                <a16:creationId xmlns:a16="http://schemas.microsoft.com/office/drawing/2014/main" id="{A97995B7-F703-4303-A3EC-9EE1082B03FD}"/>
              </a:ext>
            </a:extLst>
          </p:cNvPr>
          <p:cNvSpPr txBox="1">
            <a:spLocks noChangeArrowheads="1"/>
          </p:cNvSpPr>
          <p:nvPr/>
        </p:nvSpPr>
        <p:spPr bwMode="auto">
          <a:xfrm>
            <a:off x="1200149"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5" name="TextBox 64">
            <a:extLst>
              <a:ext uri="{FF2B5EF4-FFF2-40B4-BE49-F238E27FC236}">
                <a16:creationId xmlns:a16="http://schemas.microsoft.com/office/drawing/2014/main" id="{A1FF9118-14EC-45DC-A708-821AC4E0F1BD}"/>
              </a:ext>
            </a:extLst>
          </p:cNvPr>
          <p:cNvSpPr txBox="1"/>
          <p:nvPr/>
        </p:nvSpPr>
        <p:spPr>
          <a:xfrm>
            <a:off x="1399847"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5781C656-C3E0-42B4-9BFB-6B55773FF355}"/>
              </a:ext>
            </a:extLst>
          </p:cNvPr>
          <p:cNvSpPr>
            <a:spLocks noChangeArrowheads="1"/>
          </p:cNvSpPr>
          <p:nvPr/>
        </p:nvSpPr>
        <p:spPr bwMode="auto">
          <a:xfrm>
            <a:off x="1460772" y="5761862"/>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a:solidFill>
                  <a:srgbClr val="C00000"/>
                </a:solidFill>
                <a:latin typeface="Montserrat" panose="00000500000000000000" pitchFamily="50" charset="0"/>
              </a:rPr>
              <a:t>Now</a:t>
            </a:r>
          </a:p>
        </p:txBody>
      </p:sp>
      <p:sp>
        <p:nvSpPr>
          <p:cNvPr id="67" name="Chevron 60">
            <a:extLst>
              <a:ext uri="{FF2B5EF4-FFF2-40B4-BE49-F238E27FC236}">
                <a16:creationId xmlns:a16="http://schemas.microsoft.com/office/drawing/2014/main" id="{6EB035FD-9F0F-4D63-8873-A3A162FF89F3}"/>
              </a:ext>
            </a:extLst>
          </p:cNvPr>
          <p:cNvSpPr/>
          <p:nvPr/>
        </p:nvSpPr>
        <p:spPr bwMode="auto">
          <a:xfrm>
            <a:off x="1844936"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8" name="Chevron 60">
            <a:extLst>
              <a:ext uri="{FF2B5EF4-FFF2-40B4-BE49-F238E27FC236}">
                <a16:creationId xmlns:a16="http://schemas.microsoft.com/office/drawing/2014/main" id="{C0C0CE0C-0715-411D-B898-0283EB23F570}"/>
              </a:ext>
            </a:extLst>
          </p:cNvPr>
          <p:cNvSpPr/>
          <p:nvPr/>
        </p:nvSpPr>
        <p:spPr bwMode="auto">
          <a:xfrm>
            <a:off x="494436"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a:t>
            </a:r>
            <a:r>
              <a:rPr lang="en-US" sz="900" dirty="0">
                <a:latin typeface="Montserrat" panose="00000500000000000000" pitchFamily="50" charset="0"/>
                <a:ea typeface="ＭＳ Ｐゴシック" charset="-128"/>
                <a:cs typeface="Arial" pitchFamily="34" charset="0"/>
              </a:rPr>
              <a:t>/</a:t>
            </a:r>
            <a:r>
              <a:rPr lang="en-US" altLang="zh-CN" sz="900" dirty="0">
                <a:solidFill>
                  <a:srgbClr val="FF0000"/>
                </a:solidFill>
                <a:latin typeface="Montserrat" panose="00000500000000000000" pitchFamily="50" charset="0"/>
                <a:ea typeface="ＭＳ Ｐゴシック" charset="-128"/>
              </a:rPr>
              <a:t>SA5</a:t>
            </a:r>
            <a:r>
              <a:rPr lang="fr-FR" sz="900" dirty="0">
                <a:latin typeface="Montserrat" panose="00000500000000000000" pitchFamily="50" charset="0"/>
                <a:ea typeface="ＭＳ Ｐゴシック" charset="-128"/>
                <a:cs typeface="Arial" pitchFamily="34" charset="0"/>
              </a:rPr>
              <a:t> Stage 1        80%</a:t>
            </a:r>
          </a:p>
        </p:txBody>
      </p:sp>
      <p:sp>
        <p:nvSpPr>
          <p:cNvPr id="69" name="TextBox 67">
            <a:extLst>
              <a:ext uri="{FF2B5EF4-FFF2-40B4-BE49-F238E27FC236}">
                <a16:creationId xmlns:a16="http://schemas.microsoft.com/office/drawing/2014/main" id="{0D22CF93-4259-4E1E-9F6B-90942CA9AEF6}"/>
              </a:ext>
            </a:extLst>
          </p:cNvPr>
          <p:cNvSpPr txBox="1">
            <a:spLocks noChangeArrowheads="1"/>
          </p:cNvSpPr>
          <p:nvPr/>
        </p:nvSpPr>
        <p:spPr bwMode="auto">
          <a:xfrm>
            <a:off x="413203"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70" name="Diamond 3">
            <a:extLst>
              <a:ext uri="{FF2B5EF4-FFF2-40B4-BE49-F238E27FC236}">
                <a16:creationId xmlns:a16="http://schemas.microsoft.com/office/drawing/2014/main" id="{85544EE4-3F0D-4B0B-85E8-F53369E4A7E3}"/>
              </a:ext>
            </a:extLst>
          </p:cNvPr>
          <p:cNvSpPr>
            <a:spLocks noChangeArrowheads="1"/>
          </p:cNvSpPr>
          <p:nvPr/>
        </p:nvSpPr>
        <p:spPr bwMode="auto">
          <a:xfrm>
            <a:off x="888756"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71" name="TextBox 6">
            <a:extLst>
              <a:ext uri="{FF2B5EF4-FFF2-40B4-BE49-F238E27FC236}">
                <a16:creationId xmlns:a16="http://schemas.microsoft.com/office/drawing/2014/main" id="{45BCDD68-7077-4675-ADBA-33DCE9E5979C}"/>
              </a:ext>
            </a:extLst>
          </p:cNvPr>
          <p:cNvSpPr txBox="1">
            <a:spLocks noChangeArrowheads="1"/>
          </p:cNvSpPr>
          <p:nvPr/>
        </p:nvSpPr>
        <p:spPr bwMode="auto">
          <a:xfrm>
            <a:off x="1000451"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2" name="Diamond 16">
            <a:extLst>
              <a:ext uri="{FF2B5EF4-FFF2-40B4-BE49-F238E27FC236}">
                <a16:creationId xmlns:a16="http://schemas.microsoft.com/office/drawing/2014/main" id="{4FC58110-822A-4170-B137-22F06119F81D}"/>
              </a:ext>
            </a:extLst>
          </p:cNvPr>
          <p:cNvSpPr>
            <a:spLocks noChangeArrowheads="1"/>
          </p:cNvSpPr>
          <p:nvPr/>
        </p:nvSpPr>
        <p:spPr bwMode="auto">
          <a:xfrm>
            <a:off x="865063"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3" name="TextBox 7">
            <a:extLst>
              <a:ext uri="{FF2B5EF4-FFF2-40B4-BE49-F238E27FC236}">
                <a16:creationId xmlns:a16="http://schemas.microsoft.com/office/drawing/2014/main" id="{59313C16-C8FA-4024-8986-769AEEC64ACD}"/>
              </a:ext>
            </a:extLst>
          </p:cNvPr>
          <p:cNvSpPr txBox="1">
            <a:spLocks noChangeArrowheads="1"/>
          </p:cNvSpPr>
          <p:nvPr/>
        </p:nvSpPr>
        <p:spPr bwMode="auto">
          <a:xfrm>
            <a:off x="1005528"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4" name="Straight Connector 114">
            <a:extLst>
              <a:ext uri="{FF2B5EF4-FFF2-40B4-BE49-F238E27FC236}">
                <a16:creationId xmlns:a16="http://schemas.microsoft.com/office/drawing/2014/main" id="{B38E01FA-0B4C-4052-8D90-CEB5D0F48F0A}"/>
              </a:ext>
            </a:extLst>
          </p:cNvPr>
          <p:cNvCxnSpPr>
            <a:cxnSpLocks noChangeShapeType="1"/>
          </p:cNvCxnSpPr>
          <p:nvPr/>
        </p:nvCxnSpPr>
        <p:spPr bwMode="auto">
          <a:xfrm>
            <a:off x="1366000" y="2221886"/>
            <a:ext cx="13539" cy="3555826"/>
          </a:xfrm>
          <a:prstGeom prst="line">
            <a:avLst/>
          </a:prstGeom>
          <a:noFill/>
          <a:ln w="9525" algn="ctr">
            <a:solidFill>
              <a:schemeClr val="accent3"/>
            </a:solidFill>
            <a:prstDash val="dash"/>
            <a:round/>
            <a:headEnd/>
            <a:tailEnd/>
          </a:ln>
        </p:spPr>
      </p:cxnSp>
      <p:sp>
        <p:nvSpPr>
          <p:cNvPr id="75" name="Star: 5 Points 74">
            <a:extLst>
              <a:ext uri="{FF2B5EF4-FFF2-40B4-BE49-F238E27FC236}">
                <a16:creationId xmlns:a16="http://schemas.microsoft.com/office/drawing/2014/main" id="{C032CE37-8E20-4E70-9820-05A534CA1C22}"/>
              </a:ext>
            </a:extLst>
          </p:cNvPr>
          <p:cNvSpPr/>
          <p:nvPr/>
        </p:nvSpPr>
        <p:spPr bwMode="auto">
          <a:xfrm>
            <a:off x="1689239" y="2177856"/>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85" name="Chevron 60">
            <a:extLst>
              <a:ext uri="{FF2B5EF4-FFF2-40B4-BE49-F238E27FC236}">
                <a16:creationId xmlns:a16="http://schemas.microsoft.com/office/drawing/2014/main" id="{76D74D62-BC4D-4A69-9BF6-D735B4ADCB39}"/>
              </a:ext>
            </a:extLst>
          </p:cNvPr>
          <p:cNvSpPr/>
          <p:nvPr/>
        </p:nvSpPr>
        <p:spPr bwMode="auto">
          <a:xfrm>
            <a:off x="5492097" y="3615639"/>
            <a:ext cx="788504" cy="2592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600" dirty="0">
                <a:solidFill>
                  <a:srgbClr val="FF0000"/>
                </a:solidFill>
                <a:latin typeface="Montserrat" panose="00000500000000000000" pitchFamily="50" charset="0"/>
                <a:ea typeface="ＭＳ Ｐゴシック" charset="-128"/>
              </a:rPr>
              <a:t>Extended stage2 (SA5 OAM)</a:t>
            </a:r>
            <a:endParaRPr lang="fr-FR" altLang="zh-CN" sz="600" dirty="0">
              <a:solidFill>
                <a:srgbClr val="FF0000"/>
              </a:solidFill>
              <a:latin typeface="Montserrat" panose="00000500000000000000" pitchFamily="50" charset="0"/>
              <a:ea typeface="ＭＳ Ｐゴシック" charset="-128"/>
            </a:endParaRPr>
          </a:p>
        </p:txBody>
      </p:sp>
      <p:sp>
        <p:nvSpPr>
          <p:cNvPr id="86" name="Chevron 60">
            <a:extLst>
              <a:ext uri="{FF2B5EF4-FFF2-40B4-BE49-F238E27FC236}">
                <a16:creationId xmlns:a16="http://schemas.microsoft.com/office/drawing/2014/main" id="{9AA9F020-88C9-47D2-BB66-AE2E477FF75C}"/>
              </a:ext>
            </a:extLst>
          </p:cNvPr>
          <p:cNvSpPr/>
          <p:nvPr/>
        </p:nvSpPr>
        <p:spPr bwMode="auto">
          <a:xfrm>
            <a:off x="3297448" y="3939677"/>
            <a:ext cx="5092097" cy="2132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r>
              <a:rPr lang="en-US" altLang="zh-CN" sz="900" dirty="0">
                <a:solidFill>
                  <a:srgbClr val="FF0000"/>
                </a:solidFill>
                <a:latin typeface="Montserrat" panose="00000500000000000000" pitchFamily="50" charset="0"/>
                <a:ea typeface="ＭＳ Ｐゴシック" charset="-128"/>
              </a:rPr>
              <a:t>        SA5 CH Study                                    Stage 2 &amp; 3 (SA5 CH ) Normative</a:t>
            </a:r>
            <a:endParaRPr lang="fr-FR" altLang="zh-CN" sz="900" dirty="0">
              <a:solidFill>
                <a:srgbClr val="FF0000"/>
              </a:solidFill>
              <a:latin typeface="Montserrat" panose="00000500000000000000" pitchFamily="50" charset="0"/>
              <a:ea typeface="ＭＳ Ｐゴシック" charset="-128"/>
            </a:endParaRPr>
          </a:p>
          <a:p>
            <a:pPr algn="ctr"/>
            <a:endParaRPr lang="fr-FR" altLang="zh-CN" sz="900" dirty="0">
              <a:solidFill>
                <a:srgbClr val="FF0000"/>
              </a:solidFill>
              <a:latin typeface="Montserrat" panose="00000500000000000000" pitchFamily="50" charset="0"/>
              <a:ea typeface="ＭＳ Ｐゴシック" charset="-128"/>
            </a:endParaRPr>
          </a:p>
        </p:txBody>
      </p:sp>
      <p:sp>
        <p:nvSpPr>
          <p:cNvPr id="87" name="Chevron 60">
            <a:extLst>
              <a:ext uri="{FF2B5EF4-FFF2-40B4-BE49-F238E27FC236}">
                <a16:creationId xmlns:a16="http://schemas.microsoft.com/office/drawing/2014/main" id="{B8DD6773-53F7-4584-8EAF-A61CC7696EF5}"/>
              </a:ext>
            </a:extLst>
          </p:cNvPr>
          <p:cNvSpPr/>
          <p:nvPr/>
        </p:nvSpPr>
        <p:spPr bwMode="auto">
          <a:xfrm>
            <a:off x="2614958" y="2304098"/>
            <a:ext cx="1440195" cy="24269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800" dirty="0">
                <a:solidFill>
                  <a:srgbClr val="FF0000"/>
                </a:solidFill>
                <a:latin typeface="Montserrat" panose="00000500000000000000" pitchFamily="50" charset="0"/>
                <a:ea typeface="ＭＳ Ｐゴシック" charset="-128"/>
              </a:rPr>
              <a:t>Extended stage1 (SA5 OAM)</a:t>
            </a:r>
            <a:endParaRPr lang="fr-FR" altLang="zh-CN" sz="800" dirty="0">
              <a:solidFill>
                <a:srgbClr val="FF0000"/>
              </a:solidFill>
              <a:latin typeface="Montserrat" panose="00000500000000000000" pitchFamily="50" charset="0"/>
              <a:ea typeface="ＭＳ Ｐゴシック" charset="-128"/>
            </a:endParaRPr>
          </a:p>
        </p:txBody>
      </p:sp>
      <p:sp>
        <p:nvSpPr>
          <p:cNvPr id="88" name="Title 1">
            <a:extLst>
              <a:ext uri="{FF2B5EF4-FFF2-40B4-BE49-F238E27FC236}">
                <a16:creationId xmlns:a16="http://schemas.microsoft.com/office/drawing/2014/main" id="{75A919E1-4C0C-4114-BB53-B91DAF50BCBE}"/>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(For integrated to SA timeline)</a:t>
            </a:r>
            <a:endParaRPr lang="en-US" sz="2400" dirty="0"/>
          </a:p>
        </p:txBody>
      </p:sp>
      <p:sp>
        <p:nvSpPr>
          <p:cNvPr id="77" name="矩形 1">
            <a:extLst>
              <a:ext uri="{FF2B5EF4-FFF2-40B4-BE49-F238E27FC236}">
                <a16:creationId xmlns:a16="http://schemas.microsoft.com/office/drawing/2014/main" id="{0E58EC91-4DF3-4966-976E-85FBF81BD327}"/>
              </a:ext>
            </a:extLst>
          </p:cNvPr>
          <p:cNvSpPr>
            <a:spLocks noChangeArrowheads="1"/>
          </p:cNvSpPr>
          <p:nvPr/>
        </p:nvSpPr>
        <p:spPr bwMode="auto">
          <a:xfrm>
            <a:off x="2614959" y="2215952"/>
            <a:ext cx="1497736" cy="36058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8" name="矩形 1">
            <a:extLst>
              <a:ext uri="{FF2B5EF4-FFF2-40B4-BE49-F238E27FC236}">
                <a16:creationId xmlns:a16="http://schemas.microsoft.com/office/drawing/2014/main" id="{D49ADE2F-ED01-4235-ADEE-5D507996EDFC}"/>
              </a:ext>
            </a:extLst>
          </p:cNvPr>
          <p:cNvSpPr>
            <a:spLocks noChangeArrowheads="1"/>
          </p:cNvSpPr>
          <p:nvPr/>
        </p:nvSpPr>
        <p:spPr bwMode="auto">
          <a:xfrm>
            <a:off x="2180023" y="3586871"/>
            <a:ext cx="6369160" cy="68033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9" name="矩形 1">
            <a:extLst>
              <a:ext uri="{FF2B5EF4-FFF2-40B4-BE49-F238E27FC236}">
                <a16:creationId xmlns:a16="http://schemas.microsoft.com/office/drawing/2014/main" id="{33D714CC-6A21-4DAF-976F-65069A5346B9}"/>
              </a:ext>
            </a:extLst>
          </p:cNvPr>
          <p:cNvSpPr>
            <a:spLocks noChangeArrowheads="1"/>
          </p:cNvSpPr>
          <p:nvPr/>
        </p:nvSpPr>
        <p:spPr bwMode="auto">
          <a:xfrm>
            <a:off x="3275826" y="4646105"/>
            <a:ext cx="5387613" cy="561046"/>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0" name="Isosceles Triangle 79">
            <a:extLst>
              <a:ext uri="{FF2B5EF4-FFF2-40B4-BE49-F238E27FC236}">
                <a16:creationId xmlns:a16="http://schemas.microsoft.com/office/drawing/2014/main" id="{0A69D608-E950-4E5E-810C-67EE93BDA12D}"/>
              </a:ext>
            </a:extLst>
          </p:cNvPr>
          <p:cNvSpPr/>
          <p:nvPr/>
        </p:nvSpPr>
        <p:spPr bwMode="auto">
          <a:xfrm>
            <a:off x="4947943" y="3928493"/>
            <a:ext cx="123400" cy="200049"/>
          </a:xfrm>
          <a:prstGeom prst="triangle">
            <a:avLst/>
          </a:prstGeom>
          <a:solidFill>
            <a:srgbClr val="FF33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72862224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00">
            <a:extLst>
              <a:ext uri="{FF2B5EF4-FFF2-40B4-BE49-F238E27FC236}">
                <a16:creationId xmlns:a16="http://schemas.microsoft.com/office/drawing/2014/main" id="{94234EC6-12FD-4EF0-BE28-224449784697}"/>
              </a:ext>
            </a:extLst>
          </p:cNvPr>
          <p:cNvGrpSpPr/>
          <p:nvPr/>
        </p:nvGrpSpPr>
        <p:grpSpPr>
          <a:xfrm>
            <a:off x="293688" y="1435309"/>
            <a:ext cx="8318500" cy="4858391"/>
            <a:chOff x="293688" y="1435310"/>
            <a:chExt cx="8318500" cy="3205162"/>
          </a:xfrm>
        </p:grpSpPr>
        <p:cxnSp>
          <p:nvCxnSpPr>
            <p:cNvPr id="125" name="Straight Connector 114">
              <a:extLst>
                <a:ext uri="{FF2B5EF4-FFF2-40B4-BE49-F238E27FC236}">
                  <a16:creationId xmlns:a16="http://schemas.microsoft.com/office/drawing/2014/main" id="{FCE2413E-0F00-425C-B429-97DE8B25E6CA}"/>
                </a:ext>
              </a:extLst>
            </p:cNvPr>
            <p:cNvCxnSpPr>
              <a:cxnSpLocks noChangeShapeType="1"/>
            </p:cNvCxnSpPr>
            <p:nvPr/>
          </p:nvCxnSpPr>
          <p:spPr bwMode="auto">
            <a:xfrm flipH="1">
              <a:off x="7466013" y="1508335"/>
              <a:ext cx="25400" cy="3132137"/>
            </a:xfrm>
            <a:prstGeom prst="line">
              <a:avLst/>
            </a:prstGeom>
            <a:noFill/>
            <a:ln w="28575" algn="ctr">
              <a:solidFill>
                <a:schemeClr val="accent4">
                  <a:lumMod val="40000"/>
                  <a:lumOff val="60000"/>
                </a:schemeClr>
              </a:solidFill>
              <a:round/>
              <a:headEnd/>
              <a:tailEnd/>
            </a:ln>
          </p:spPr>
        </p:cxnSp>
        <p:cxnSp>
          <p:nvCxnSpPr>
            <p:cNvPr id="126" name="Straight Connector 114">
              <a:extLst>
                <a:ext uri="{FF2B5EF4-FFF2-40B4-BE49-F238E27FC236}">
                  <a16:creationId xmlns:a16="http://schemas.microsoft.com/office/drawing/2014/main" id="{17705E43-6A42-4668-8B8E-C5A61A58329E}"/>
                </a:ext>
              </a:extLst>
            </p:cNvPr>
            <p:cNvCxnSpPr>
              <a:cxnSpLocks noChangeShapeType="1"/>
            </p:cNvCxnSpPr>
            <p:nvPr/>
          </p:nvCxnSpPr>
          <p:spPr bwMode="auto">
            <a:xfrm flipH="1">
              <a:off x="4767263" y="1468647"/>
              <a:ext cx="4762" cy="3133725"/>
            </a:xfrm>
            <a:prstGeom prst="line">
              <a:avLst/>
            </a:prstGeom>
            <a:noFill/>
            <a:ln w="28575" algn="ctr">
              <a:solidFill>
                <a:schemeClr val="accent4">
                  <a:lumMod val="40000"/>
                  <a:lumOff val="60000"/>
                </a:schemeClr>
              </a:solidFill>
              <a:round/>
              <a:headEnd/>
              <a:tailEnd/>
            </a:ln>
          </p:spPr>
        </p:cxnSp>
        <p:cxnSp>
          <p:nvCxnSpPr>
            <p:cNvPr id="127" name="Straight Connector 114">
              <a:extLst>
                <a:ext uri="{FF2B5EF4-FFF2-40B4-BE49-F238E27FC236}">
                  <a16:creationId xmlns:a16="http://schemas.microsoft.com/office/drawing/2014/main" id="{E0D52600-A8D0-4000-B0F1-AA4781C308A3}"/>
                </a:ext>
              </a:extLst>
            </p:cNvPr>
            <p:cNvCxnSpPr>
              <a:cxnSpLocks noChangeShapeType="1"/>
            </p:cNvCxnSpPr>
            <p:nvPr/>
          </p:nvCxnSpPr>
          <p:spPr bwMode="auto">
            <a:xfrm flipH="1">
              <a:off x="2035175" y="1470235"/>
              <a:ext cx="7938" cy="3132137"/>
            </a:xfrm>
            <a:prstGeom prst="line">
              <a:avLst/>
            </a:prstGeom>
            <a:noFill/>
            <a:ln w="28575" algn="ctr">
              <a:solidFill>
                <a:schemeClr val="accent4">
                  <a:lumMod val="40000"/>
                  <a:lumOff val="60000"/>
                </a:schemeClr>
              </a:solidFill>
              <a:round/>
              <a:headEnd/>
              <a:tailEnd/>
            </a:ln>
          </p:spPr>
        </p:cxnSp>
        <p:cxnSp>
          <p:nvCxnSpPr>
            <p:cNvPr id="129" name="Straight Connector 115">
              <a:extLst>
                <a:ext uri="{FF2B5EF4-FFF2-40B4-BE49-F238E27FC236}">
                  <a16:creationId xmlns:a16="http://schemas.microsoft.com/office/drawing/2014/main" id="{2FA876E7-D4D0-40B1-A1B4-A07CA5818E32}"/>
                </a:ext>
              </a:extLst>
            </p:cNvPr>
            <p:cNvCxnSpPr>
              <a:cxnSpLocks noChangeShapeType="1"/>
            </p:cNvCxnSpPr>
            <p:nvPr/>
          </p:nvCxnSpPr>
          <p:spPr bwMode="auto">
            <a:xfrm>
              <a:off x="2716213" y="1508335"/>
              <a:ext cx="9525" cy="3132137"/>
            </a:xfrm>
            <a:prstGeom prst="line">
              <a:avLst/>
            </a:prstGeom>
            <a:noFill/>
            <a:ln w="9525" algn="ctr">
              <a:solidFill>
                <a:schemeClr val="accent4">
                  <a:lumMod val="40000"/>
                  <a:lumOff val="60000"/>
                </a:schemeClr>
              </a:solidFill>
              <a:prstDash val="dash"/>
              <a:round/>
              <a:headEnd/>
              <a:tailEnd/>
            </a:ln>
          </p:spPr>
        </p:cxnSp>
        <p:cxnSp>
          <p:nvCxnSpPr>
            <p:cNvPr id="130" name="Straight Connector 114">
              <a:extLst>
                <a:ext uri="{FF2B5EF4-FFF2-40B4-BE49-F238E27FC236}">
                  <a16:creationId xmlns:a16="http://schemas.microsoft.com/office/drawing/2014/main" id="{0070AEB3-1448-4FBB-8FCA-6D9D3016739D}"/>
                </a:ext>
              </a:extLst>
            </p:cNvPr>
            <p:cNvCxnSpPr>
              <a:cxnSpLocks noChangeShapeType="1"/>
            </p:cNvCxnSpPr>
            <p:nvPr/>
          </p:nvCxnSpPr>
          <p:spPr bwMode="auto">
            <a:xfrm>
              <a:off x="293688" y="1532147"/>
              <a:ext cx="0" cy="3108325"/>
            </a:xfrm>
            <a:prstGeom prst="line">
              <a:avLst/>
            </a:prstGeom>
            <a:noFill/>
            <a:ln w="9525" algn="ctr">
              <a:solidFill>
                <a:schemeClr val="accent4">
                  <a:lumMod val="40000"/>
                  <a:lumOff val="60000"/>
                </a:schemeClr>
              </a:solidFill>
              <a:prstDash val="dash"/>
              <a:round/>
              <a:headEnd/>
              <a:tailEnd/>
            </a:ln>
          </p:spPr>
        </p:cxnSp>
        <p:cxnSp>
          <p:nvCxnSpPr>
            <p:cNvPr id="131" name="Straight Connector 114">
              <a:extLst>
                <a:ext uri="{FF2B5EF4-FFF2-40B4-BE49-F238E27FC236}">
                  <a16:creationId xmlns:a16="http://schemas.microsoft.com/office/drawing/2014/main" id="{8CFFCA93-9292-4AA4-9F5F-08AC51EEE3F7}"/>
                </a:ext>
              </a:extLst>
            </p:cNvPr>
            <p:cNvCxnSpPr>
              <a:cxnSpLocks noChangeShapeType="1"/>
            </p:cNvCxnSpPr>
            <p:nvPr/>
          </p:nvCxnSpPr>
          <p:spPr bwMode="auto">
            <a:xfrm>
              <a:off x="1425575" y="1508335"/>
              <a:ext cx="0" cy="3132137"/>
            </a:xfrm>
            <a:prstGeom prst="line">
              <a:avLst/>
            </a:prstGeom>
            <a:noFill/>
            <a:ln w="9525" algn="ctr">
              <a:solidFill>
                <a:schemeClr val="accent4">
                  <a:lumMod val="40000"/>
                  <a:lumOff val="60000"/>
                </a:schemeClr>
              </a:solidFill>
              <a:prstDash val="dash"/>
              <a:round/>
              <a:headEnd/>
              <a:tailEnd/>
            </a:ln>
          </p:spPr>
        </p:cxnSp>
        <p:cxnSp>
          <p:nvCxnSpPr>
            <p:cNvPr id="132" name="Straight Connector 114">
              <a:extLst>
                <a:ext uri="{FF2B5EF4-FFF2-40B4-BE49-F238E27FC236}">
                  <a16:creationId xmlns:a16="http://schemas.microsoft.com/office/drawing/2014/main" id="{B0E4F53C-EECD-442D-A35D-9A5AEB9658B5}"/>
                </a:ext>
              </a:extLst>
            </p:cNvPr>
            <p:cNvCxnSpPr>
              <a:cxnSpLocks noChangeShapeType="1"/>
            </p:cNvCxnSpPr>
            <p:nvPr/>
          </p:nvCxnSpPr>
          <p:spPr bwMode="auto">
            <a:xfrm flipH="1">
              <a:off x="8037513" y="1508335"/>
              <a:ext cx="31750" cy="3094037"/>
            </a:xfrm>
            <a:prstGeom prst="line">
              <a:avLst/>
            </a:prstGeom>
            <a:noFill/>
            <a:ln w="9525" algn="ctr">
              <a:solidFill>
                <a:schemeClr val="accent4">
                  <a:lumMod val="40000"/>
                  <a:lumOff val="60000"/>
                </a:schemeClr>
              </a:solidFill>
              <a:prstDash val="dash"/>
              <a:round/>
              <a:headEnd/>
              <a:tailEnd/>
            </a:ln>
          </p:spPr>
        </p:cxnSp>
        <p:cxnSp>
          <p:nvCxnSpPr>
            <p:cNvPr id="133" name="Straight Connector 114">
              <a:extLst>
                <a:ext uri="{FF2B5EF4-FFF2-40B4-BE49-F238E27FC236}">
                  <a16:creationId xmlns:a16="http://schemas.microsoft.com/office/drawing/2014/main" id="{218BDFCA-F6D8-4746-92DD-C7DB89CA110E}"/>
                </a:ext>
              </a:extLst>
            </p:cNvPr>
            <p:cNvCxnSpPr>
              <a:cxnSpLocks noChangeShapeType="1"/>
            </p:cNvCxnSpPr>
            <p:nvPr/>
          </p:nvCxnSpPr>
          <p:spPr bwMode="auto">
            <a:xfrm>
              <a:off x="6826250" y="1508335"/>
              <a:ext cx="1588" cy="3132137"/>
            </a:xfrm>
            <a:prstGeom prst="line">
              <a:avLst/>
            </a:prstGeom>
            <a:noFill/>
            <a:ln w="9525" algn="ctr">
              <a:solidFill>
                <a:schemeClr val="accent4">
                  <a:lumMod val="40000"/>
                  <a:lumOff val="60000"/>
                </a:schemeClr>
              </a:solidFill>
              <a:prstDash val="dash"/>
              <a:round/>
              <a:headEnd/>
              <a:tailEnd/>
            </a:ln>
          </p:spPr>
        </p:cxnSp>
        <p:cxnSp>
          <p:nvCxnSpPr>
            <p:cNvPr id="134" name="Straight Connector 114">
              <a:extLst>
                <a:ext uri="{FF2B5EF4-FFF2-40B4-BE49-F238E27FC236}">
                  <a16:creationId xmlns:a16="http://schemas.microsoft.com/office/drawing/2014/main" id="{77EB7507-E66A-4820-AF91-07D9AFC4BFD9}"/>
                </a:ext>
              </a:extLst>
            </p:cNvPr>
            <p:cNvCxnSpPr>
              <a:cxnSpLocks noChangeShapeType="1"/>
            </p:cNvCxnSpPr>
            <p:nvPr/>
          </p:nvCxnSpPr>
          <p:spPr bwMode="auto">
            <a:xfrm>
              <a:off x="5434013" y="1468647"/>
              <a:ext cx="0" cy="3171825"/>
            </a:xfrm>
            <a:prstGeom prst="line">
              <a:avLst/>
            </a:prstGeom>
            <a:noFill/>
            <a:ln w="9525" algn="ctr">
              <a:solidFill>
                <a:schemeClr val="accent4">
                  <a:lumMod val="40000"/>
                  <a:lumOff val="60000"/>
                </a:schemeClr>
              </a:solidFill>
              <a:prstDash val="dash"/>
              <a:round/>
              <a:headEnd/>
              <a:tailEnd/>
            </a:ln>
          </p:spPr>
        </p:cxnSp>
        <p:cxnSp>
          <p:nvCxnSpPr>
            <p:cNvPr id="135" name="Straight Connector 114">
              <a:extLst>
                <a:ext uri="{FF2B5EF4-FFF2-40B4-BE49-F238E27FC236}">
                  <a16:creationId xmlns:a16="http://schemas.microsoft.com/office/drawing/2014/main" id="{A8DA9D0D-AFD4-43AB-9600-380A170010B8}"/>
                </a:ext>
              </a:extLst>
            </p:cNvPr>
            <p:cNvCxnSpPr>
              <a:cxnSpLocks noChangeShapeType="1"/>
            </p:cNvCxnSpPr>
            <p:nvPr/>
          </p:nvCxnSpPr>
          <p:spPr bwMode="auto">
            <a:xfrm>
              <a:off x="6130925" y="1508335"/>
              <a:ext cx="0" cy="3132137"/>
            </a:xfrm>
            <a:prstGeom prst="line">
              <a:avLst/>
            </a:prstGeom>
            <a:noFill/>
            <a:ln w="9525" algn="ctr">
              <a:solidFill>
                <a:schemeClr val="accent4">
                  <a:lumMod val="40000"/>
                  <a:lumOff val="60000"/>
                </a:schemeClr>
              </a:solidFill>
              <a:prstDash val="dash"/>
              <a:round/>
              <a:headEnd/>
              <a:tailEnd/>
            </a:ln>
          </p:spPr>
        </p:cxnSp>
        <p:cxnSp>
          <p:nvCxnSpPr>
            <p:cNvPr id="136" name="Straight Connector 114">
              <a:extLst>
                <a:ext uri="{FF2B5EF4-FFF2-40B4-BE49-F238E27FC236}">
                  <a16:creationId xmlns:a16="http://schemas.microsoft.com/office/drawing/2014/main" id="{F6D76FEF-F0C1-4795-951D-0FCC692796F8}"/>
                </a:ext>
              </a:extLst>
            </p:cNvPr>
            <p:cNvCxnSpPr>
              <a:cxnSpLocks noChangeShapeType="1"/>
            </p:cNvCxnSpPr>
            <p:nvPr/>
          </p:nvCxnSpPr>
          <p:spPr bwMode="auto">
            <a:xfrm flipH="1">
              <a:off x="4173538" y="1508335"/>
              <a:ext cx="3175" cy="3132137"/>
            </a:xfrm>
            <a:prstGeom prst="line">
              <a:avLst/>
            </a:prstGeom>
            <a:noFill/>
            <a:ln w="9525" algn="ctr">
              <a:solidFill>
                <a:schemeClr val="accent4">
                  <a:lumMod val="40000"/>
                  <a:lumOff val="60000"/>
                </a:schemeClr>
              </a:solidFill>
              <a:prstDash val="dash"/>
              <a:round/>
              <a:headEnd/>
              <a:tailEnd/>
            </a:ln>
          </p:spPr>
        </p:cxnSp>
        <p:cxnSp>
          <p:nvCxnSpPr>
            <p:cNvPr id="137" name="Straight Connector 114">
              <a:extLst>
                <a:ext uri="{FF2B5EF4-FFF2-40B4-BE49-F238E27FC236}">
                  <a16:creationId xmlns:a16="http://schemas.microsoft.com/office/drawing/2014/main" id="{C03B3875-0B4E-4CCF-99B8-5ABD358ED340}"/>
                </a:ext>
              </a:extLst>
            </p:cNvPr>
            <p:cNvCxnSpPr>
              <a:cxnSpLocks noChangeShapeType="1"/>
            </p:cNvCxnSpPr>
            <p:nvPr/>
          </p:nvCxnSpPr>
          <p:spPr bwMode="auto">
            <a:xfrm flipH="1">
              <a:off x="3395663" y="1508335"/>
              <a:ext cx="15875" cy="3132137"/>
            </a:xfrm>
            <a:prstGeom prst="line">
              <a:avLst/>
            </a:prstGeom>
            <a:noFill/>
            <a:ln w="9525" algn="ctr">
              <a:solidFill>
                <a:schemeClr val="accent4">
                  <a:lumMod val="40000"/>
                  <a:lumOff val="60000"/>
                </a:schemeClr>
              </a:solidFill>
              <a:prstDash val="dash"/>
              <a:round/>
              <a:headEnd/>
              <a:tailEnd/>
            </a:ln>
          </p:spPr>
        </p:cxnSp>
        <p:cxnSp>
          <p:nvCxnSpPr>
            <p:cNvPr id="138" name="Straight Connector 114">
              <a:extLst>
                <a:ext uri="{FF2B5EF4-FFF2-40B4-BE49-F238E27FC236}">
                  <a16:creationId xmlns:a16="http://schemas.microsoft.com/office/drawing/2014/main" id="{79D6899E-84B7-43EB-ACFC-54C996BF5E56}"/>
                </a:ext>
              </a:extLst>
            </p:cNvPr>
            <p:cNvCxnSpPr>
              <a:cxnSpLocks noChangeShapeType="1"/>
            </p:cNvCxnSpPr>
            <p:nvPr/>
          </p:nvCxnSpPr>
          <p:spPr bwMode="auto">
            <a:xfrm>
              <a:off x="8602663" y="1511510"/>
              <a:ext cx="9525" cy="3128962"/>
            </a:xfrm>
            <a:prstGeom prst="line">
              <a:avLst/>
            </a:prstGeom>
            <a:noFill/>
            <a:ln w="9525" algn="ctr">
              <a:solidFill>
                <a:schemeClr val="accent4">
                  <a:lumMod val="40000"/>
                  <a:lumOff val="60000"/>
                </a:schemeClr>
              </a:solidFill>
              <a:prstDash val="dash"/>
              <a:round/>
              <a:headEnd/>
              <a:tailEnd/>
            </a:ln>
          </p:spPr>
        </p:cxnSp>
        <p:cxnSp>
          <p:nvCxnSpPr>
            <p:cNvPr id="188" name="Straight Connector 114">
              <a:extLst>
                <a:ext uri="{FF2B5EF4-FFF2-40B4-BE49-F238E27FC236}">
                  <a16:creationId xmlns:a16="http://schemas.microsoft.com/office/drawing/2014/main" id="{0ABCDD68-8151-4592-B780-9216EFA45759}"/>
                </a:ext>
              </a:extLst>
            </p:cNvPr>
            <p:cNvCxnSpPr>
              <a:cxnSpLocks noChangeShapeType="1"/>
            </p:cNvCxnSpPr>
            <p:nvPr/>
          </p:nvCxnSpPr>
          <p:spPr bwMode="auto">
            <a:xfrm>
              <a:off x="871538" y="1435310"/>
              <a:ext cx="12700" cy="3205162"/>
            </a:xfrm>
            <a:prstGeom prst="line">
              <a:avLst/>
            </a:prstGeom>
            <a:noFill/>
            <a:ln w="9525" algn="ctr">
              <a:solidFill>
                <a:schemeClr val="accent3"/>
              </a:solidFill>
              <a:prstDash val="dash"/>
              <a:round/>
              <a:headEnd/>
              <a:tailEnd/>
            </a:ln>
          </p:spPr>
        </p:cxnSp>
      </p:gr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 (for SA5 internal use)</a:t>
            </a:r>
            <a:endParaRPr lang="en-US" sz="2400" dirty="0"/>
          </a:p>
        </p:txBody>
      </p:sp>
      <p:sp>
        <p:nvSpPr>
          <p:cNvPr id="85" name="TextBox 84">
            <a:extLst>
              <a:ext uri="{FF2B5EF4-FFF2-40B4-BE49-F238E27FC236}">
                <a16:creationId xmlns:a16="http://schemas.microsoft.com/office/drawing/2014/main" id="{C1752441-777B-4187-99C7-BDC88CC65DF4}"/>
              </a:ext>
            </a:extLst>
          </p:cNvPr>
          <p:cNvSpPr txBox="1"/>
          <p:nvPr/>
        </p:nvSpPr>
        <p:spPr>
          <a:xfrm>
            <a:off x="8375893" y="1505159"/>
            <a:ext cx="3684302" cy="5149102"/>
          </a:xfrm>
          <a:prstGeom prst="rect">
            <a:avLst/>
          </a:prstGeom>
          <a:solidFill>
            <a:schemeClr val="bg1"/>
          </a:solidFill>
          <a:ln>
            <a:solidFill>
              <a:schemeClr val="tx1"/>
            </a:solidFill>
          </a:ln>
        </p:spPr>
        <p:txBody>
          <a:bodyPr wrap="square" rtlCol="0">
            <a:spAutoFit/>
          </a:bodyPr>
          <a:lstStyle/>
          <a:p>
            <a:pPr marL="341313" indent="-341313">
              <a:spcBef>
                <a:spcPct val="20000"/>
              </a:spcBef>
              <a:buBlip>
                <a:blip r:embed="rId3"/>
              </a:buBlip>
              <a:defRPr/>
            </a:pPr>
            <a:r>
              <a:rPr lang="en-US" altLang="zh-CN" sz="1400" b="1" dirty="0">
                <a:latin typeface="+mn-lt"/>
                <a:cs typeface="+mn-cs"/>
              </a:rPr>
              <a:t>Categorization of SA5 OAM work area:</a:t>
            </a:r>
          </a:p>
          <a:p>
            <a:pPr marL="341313" indent="-341313">
              <a:spcBef>
                <a:spcPct val="20000"/>
              </a:spcBef>
              <a:buBlip>
                <a:blip r:embed="rId4"/>
              </a:buBlip>
              <a:defRPr/>
            </a:pPr>
            <a:r>
              <a:rPr lang="en-US" altLang="zh-CN" sz="1100" kern="0" dirty="0">
                <a:latin typeface="+mn-lt"/>
                <a:ea typeface="MS PGothic" panose="020B0600070205080204" pitchFamily="34" charset="-128"/>
              </a:rPr>
              <a:t>Standalone OAM</a:t>
            </a:r>
          </a:p>
          <a:p>
            <a:pPr marL="341313" indent="-341313">
              <a:spcBef>
                <a:spcPct val="20000"/>
              </a:spcBef>
              <a:buBlip>
                <a:blip r:embed="rId4"/>
              </a:buBlip>
              <a:defRPr/>
            </a:pPr>
            <a:r>
              <a:rPr lang="en-US" altLang="zh-CN" sz="1100" kern="0" dirty="0">
                <a:latin typeface="+mn-lt"/>
                <a:ea typeface="MS PGothic" panose="020B0600070205080204" pitchFamily="34" charset="-128"/>
              </a:rPr>
              <a:t>SA1 related OAM</a:t>
            </a:r>
          </a:p>
          <a:p>
            <a:pPr marL="341313" indent="-341313">
              <a:spcBef>
                <a:spcPct val="20000"/>
              </a:spcBef>
              <a:buBlip>
                <a:blip r:embed="rId4"/>
              </a:buBlip>
              <a:defRPr/>
            </a:pPr>
            <a:r>
              <a:rPr lang="en-US" altLang="zh-CN" sz="1100" kern="0" dirty="0">
                <a:latin typeface="+mn-lt"/>
                <a:ea typeface="MS PGothic" panose="020B0600070205080204" pitchFamily="34" charset="-128"/>
              </a:rPr>
              <a:t>SA2/6 related OAM </a:t>
            </a:r>
          </a:p>
          <a:p>
            <a:pPr marL="341313" indent="-341313">
              <a:spcBef>
                <a:spcPct val="20000"/>
              </a:spcBef>
              <a:buBlip>
                <a:blip r:embed="rId4"/>
              </a:buBlip>
              <a:defRPr/>
            </a:pPr>
            <a:r>
              <a:rPr lang="en-US" altLang="zh-CN" sz="1100" kern="0" dirty="0">
                <a:latin typeface="+mn-lt"/>
                <a:ea typeface="MS PGothic" panose="020B0600070205080204" pitchFamily="34" charset="-128"/>
              </a:rPr>
              <a:t>RAN/CT related OAM</a:t>
            </a:r>
          </a:p>
          <a:p>
            <a:pPr marL="341313" indent="-341313">
              <a:spcBef>
                <a:spcPct val="20000"/>
              </a:spcBef>
              <a:buBlip>
                <a:blip r:embed="rId3"/>
              </a:buBlip>
              <a:defRPr/>
            </a:pPr>
            <a:r>
              <a:rPr lang="en-US" altLang="zh-CN" sz="1400" b="1" dirty="0">
                <a:latin typeface="+mn-lt"/>
                <a:cs typeface="+mn-cs"/>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Jun.2023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coordination with SA1 on management requirements using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Oct.2023 (SA5#151) ~Dec.2023 (SA5#152/TSG#102): </a:t>
            </a:r>
            <a:r>
              <a:rPr lang="en-US" altLang="zh-CN" sz="1100" dirty="0">
                <a:latin typeface="+mn-lt"/>
                <a:ea typeface="Microsoft YaHei" panose="020B0503020204020204" pitchFamily="34" charset="-122"/>
              </a:rPr>
              <a:t>First Rel-19 </a:t>
            </a:r>
            <a:r>
              <a:rPr lang="en-US" altLang="zh-CN" sz="1100" b="1" dirty="0">
                <a:solidFill>
                  <a:srgbClr val="FF0000"/>
                </a:solidFill>
                <a:latin typeface="+mn-lt"/>
                <a:ea typeface="Microsoft YaHei" panose="020B0503020204020204" pitchFamily="34" charset="-122"/>
              </a:rPr>
              <a:t>Sis/WIs</a:t>
            </a:r>
            <a:r>
              <a:rPr lang="en-US" altLang="zh-CN" sz="1100" dirty="0">
                <a:latin typeface="+mn-lt"/>
                <a:ea typeface="Microsoft YaHei" panose="020B0503020204020204" pitchFamily="34" charset="-122"/>
              </a:rPr>
              <a:t> discussion time window. First package of Sis/WIs are targeted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Jan.2024 (SA5#153) ~Sep,2025 (TSG#109): Rel-19 work time window. </a:t>
            </a:r>
          </a:p>
          <a:p>
            <a:pPr marL="171450" lvl="0" indent="-171450">
              <a:buFont typeface="Wingdings" panose="05000000000000000000" pitchFamily="2" charset="2"/>
              <a:buChar char="Ø"/>
            </a:pPr>
            <a:r>
              <a:rPr lang="en-US" altLang="zh-CN" sz="1100" dirty="0">
                <a:latin typeface="+mn-lt"/>
                <a:ea typeface="Microsoft YaHei" panose="020B0503020204020204" pitchFamily="34" charset="-122"/>
              </a:rPr>
              <a:t>SA2/SA6/CT related stage2 should be ready in TSG#106, to be able to sync with SA2/SA6/CT discussion.</a:t>
            </a:r>
          </a:p>
          <a:p>
            <a:pPr marL="171450" lvl="0" indent="-171450">
              <a:buFont typeface="Wingdings" panose="05000000000000000000" pitchFamily="2" charset="2"/>
              <a:buChar char="Ø"/>
            </a:pPr>
            <a:r>
              <a:rPr lang="en-US" altLang="zh-CN" sz="1100" dirty="0">
                <a:latin typeface="+mn-lt"/>
                <a:ea typeface="Microsoft YaHei" panose="020B0503020204020204" pitchFamily="34" charset="-122"/>
              </a:rPr>
              <a:t>Standalone OAM/RAN related stage2 should be ready in TSG#108, to be able to sync with RAN discussion.</a:t>
            </a:r>
          </a:p>
          <a:p>
            <a:pPr lvl="0"/>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dirty="0">
                <a:solidFill>
                  <a:prstClr val="black"/>
                </a:solidFill>
                <a:latin typeface="Calibri"/>
                <a:ea typeface="Microsoft YaHei" panose="020B0503020204020204" pitchFamily="34" charset="-122"/>
              </a:rPr>
              <a:t>Placeholder time window for new WI/SI (only if there are TU left).</a:t>
            </a:r>
          </a:p>
          <a:p>
            <a:r>
              <a:rPr lang="zh-CN" altLang="en-US" sz="1100" b="1" dirty="0">
                <a:solidFill>
                  <a:srgbClr val="0000FF"/>
                </a:solidFill>
                <a:ea typeface="Microsoft YaHei" panose="020B0503020204020204" pitchFamily="34" charset="-122"/>
              </a:rPr>
              <a:t>⑤ </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cxnSp>
        <p:nvCxnSpPr>
          <p:cNvPr id="106" name="Straight Connector 105">
            <a:extLst>
              <a:ext uri="{FF2B5EF4-FFF2-40B4-BE49-F238E27FC236}">
                <a16:creationId xmlns:a16="http://schemas.microsoft.com/office/drawing/2014/main" id="{383E9B61-E521-468D-ADC5-8797DD4F2186}"/>
              </a:ext>
            </a:extLst>
          </p:cNvPr>
          <p:cNvCxnSpPr>
            <a:cxnSpLocks/>
          </p:cNvCxnSpPr>
          <p:nvPr/>
        </p:nvCxnSpPr>
        <p:spPr bwMode="auto">
          <a:xfrm>
            <a:off x="7548563" y="770147"/>
            <a:ext cx="151765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0" name="Straight Connector 119">
            <a:extLst>
              <a:ext uri="{FF2B5EF4-FFF2-40B4-BE49-F238E27FC236}">
                <a16:creationId xmlns:a16="http://schemas.microsoft.com/office/drawing/2014/main" id="{296656D4-1723-4153-829C-440EB7C8023D}"/>
              </a:ext>
            </a:extLst>
          </p:cNvPr>
          <p:cNvCxnSpPr>
            <a:cxnSpLocks/>
          </p:cNvCxnSpPr>
          <p:nvPr/>
        </p:nvCxnSpPr>
        <p:spPr bwMode="auto">
          <a:xfrm>
            <a:off x="4857750" y="770147"/>
            <a:ext cx="25273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1" name="Straight Connector 120">
            <a:extLst>
              <a:ext uri="{FF2B5EF4-FFF2-40B4-BE49-F238E27FC236}">
                <a16:creationId xmlns:a16="http://schemas.microsoft.com/office/drawing/2014/main" id="{7CA6511B-44F0-450E-808A-EFCC2A2CD764}"/>
              </a:ext>
            </a:extLst>
          </p:cNvPr>
          <p:cNvCxnSpPr>
            <a:cxnSpLocks/>
          </p:cNvCxnSpPr>
          <p:nvPr/>
        </p:nvCxnSpPr>
        <p:spPr bwMode="auto">
          <a:xfrm>
            <a:off x="2122488" y="770147"/>
            <a:ext cx="25273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2" name="Straight Connector 121">
            <a:extLst>
              <a:ext uri="{FF2B5EF4-FFF2-40B4-BE49-F238E27FC236}">
                <a16:creationId xmlns:a16="http://schemas.microsoft.com/office/drawing/2014/main" id="{DCAFA927-F86A-4E77-94E0-04CF8C3E85BC}"/>
              </a:ext>
            </a:extLst>
          </p:cNvPr>
          <p:cNvCxnSpPr>
            <a:cxnSpLocks/>
          </p:cNvCxnSpPr>
          <p:nvPr/>
        </p:nvCxnSpPr>
        <p:spPr bwMode="auto">
          <a:xfrm>
            <a:off x="220663" y="770147"/>
            <a:ext cx="16764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4" name="Straight Connector 114">
            <a:extLst>
              <a:ext uri="{FF2B5EF4-FFF2-40B4-BE49-F238E27FC236}">
                <a16:creationId xmlns:a16="http://schemas.microsoft.com/office/drawing/2014/main" id="{307B91C1-FE61-4021-998C-EE66C619F34E}"/>
              </a:ext>
            </a:extLst>
          </p:cNvPr>
          <p:cNvCxnSpPr>
            <a:cxnSpLocks noChangeShapeType="1"/>
            <a:endCxn id="180" idx="0"/>
          </p:cNvCxnSpPr>
          <p:nvPr/>
        </p:nvCxnSpPr>
        <p:spPr bwMode="auto">
          <a:xfrm flipH="1">
            <a:off x="1394794" y="1351172"/>
            <a:ext cx="7956" cy="4766612"/>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
        <p:nvSpPr>
          <p:cNvPr id="128" name="TextBox 86">
            <a:extLst>
              <a:ext uri="{FF2B5EF4-FFF2-40B4-BE49-F238E27FC236}">
                <a16:creationId xmlns:a16="http://schemas.microsoft.com/office/drawing/2014/main" id="{A58EF48E-8406-4582-93BE-1CBD91952740}"/>
              </a:ext>
            </a:extLst>
          </p:cNvPr>
          <p:cNvSpPr txBox="1">
            <a:spLocks noChangeArrowheads="1"/>
          </p:cNvSpPr>
          <p:nvPr/>
        </p:nvSpPr>
        <p:spPr bwMode="auto">
          <a:xfrm>
            <a:off x="1287463" y="960647"/>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p>
        </p:txBody>
      </p:sp>
      <p:sp>
        <p:nvSpPr>
          <p:cNvPr id="139" name="TextBox 1">
            <a:extLst>
              <a:ext uri="{FF2B5EF4-FFF2-40B4-BE49-F238E27FC236}">
                <a16:creationId xmlns:a16="http://schemas.microsoft.com/office/drawing/2014/main" id="{A2CA3D8E-827D-4BF3-A43D-D7AAC4E1E03E}"/>
              </a:ext>
            </a:extLst>
          </p:cNvPr>
          <p:cNvSpPr txBox="1">
            <a:spLocks noChangeArrowheads="1"/>
          </p:cNvSpPr>
          <p:nvPr/>
        </p:nvSpPr>
        <p:spPr bwMode="auto">
          <a:xfrm>
            <a:off x="6754584" y="1492953"/>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40" name="TextBox 86">
            <a:extLst>
              <a:ext uri="{FF2B5EF4-FFF2-40B4-BE49-F238E27FC236}">
                <a16:creationId xmlns:a16="http://schemas.microsoft.com/office/drawing/2014/main" id="{B7B64777-9365-4961-AF4C-B2E8772EC313}"/>
              </a:ext>
            </a:extLst>
          </p:cNvPr>
          <p:cNvSpPr txBox="1">
            <a:spLocks noChangeArrowheads="1"/>
          </p:cNvSpPr>
          <p:nvPr/>
        </p:nvSpPr>
        <p:spPr bwMode="auto">
          <a:xfrm>
            <a:off x="1879600"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141" name="TextBox 86">
            <a:extLst>
              <a:ext uri="{FF2B5EF4-FFF2-40B4-BE49-F238E27FC236}">
                <a16:creationId xmlns:a16="http://schemas.microsoft.com/office/drawing/2014/main" id="{93461E06-BBC9-4D7B-83CB-4F0EC79EC3C9}"/>
              </a:ext>
            </a:extLst>
          </p:cNvPr>
          <p:cNvSpPr txBox="1">
            <a:spLocks noChangeArrowheads="1"/>
          </p:cNvSpPr>
          <p:nvPr/>
        </p:nvSpPr>
        <p:spPr bwMode="auto">
          <a:xfrm>
            <a:off x="2560638" y="960647"/>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142" name="TextBox 86">
            <a:extLst>
              <a:ext uri="{FF2B5EF4-FFF2-40B4-BE49-F238E27FC236}">
                <a16:creationId xmlns:a16="http://schemas.microsoft.com/office/drawing/2014/main" id="{0F1681A0-1C1D-4597-9815-F98B3A586BD7}"/>
              </a:ext>
            </a:extLst>
          </p:cNvPr>
          <p:cNvSpPr txBox="1">
            <a:spLocks noChangeArrowheads="1"/>
          </p:cNvSpPr>
          <p:nvPr/>
        </p:nvSpPr>
        <p:spPr bwMode="auto">
          <a:xfrm>
            <a:off x="3249613"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143" name="TextBox 86">
            <a:extLst>
              <a:ext uri="{FF2B5EF4-FFF2-40B4-BE49-F238E27FC236}">
                <a16:creationId xmlns:a16="http://schemas.microsoft.com/office/drawing/2014/main" id="{63FF4AFB-C7DE-40BE-8EC4-B8C96780B37E}"/>
              </a:ext>
            </a:extLst>
          </p:cNvPr>
          <p:cNvSpPr txBox="1">
            <a:spLocks noChangeArrowheads="1"/>
          </p:cNvSpPr>
          <p:nvPr/>
        </p:nvSpPr>
        <p:spPr bwMode="auto">
          <a:xfrm>
            <a:off x="4029075"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144" name="TextBox 86">
            <a:extLst>
              <a:ext uri="{FF2B5EF4-FFF2-40B4-BE49-F238E27FC236}">
                <a16:creationId xmlns:a16="http://schemas.microsoft.com/office/drawing/2014/main" id="{08DF7E20-660C-4AE0-A6B6-D83E5DB1AF46}"/>
              </a:ext>
            </a:extLst>
          </p:cNvPr>
          <p:cNvSpPr txBox="1">
            <a:spLocks noChangeArrowheads="1"/>
          </p:cNvSpPr>
          <p:nvPr/>
        </p:nvSpPr>
        <p:spPr bwMode="auto">
          <a:xfrm>
            <a:off x="4556125" y="960647"/>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#106</a:t>
            </a:r>
            <a:endParaRPr lang="en-GB" altLang="en-US" sz="400">
              <a:latin typeface="Montserrat" pitchFamily="50" charset="0"/>
            </a:endParaRPr>
          </a:p>
        </p:txBody>
      </p:sp>
      <p:sp>
        <p:nvSpPr>
          <p:cNvPr id="145" name="TextBox 86">
            <a:extLst>
              <a:ext uri="{FF2B5EF4-FFF2-40B4-BE49-F238E27FC236}">
                <a16:creationId xmlns:a16="http://schemas.microsoft.com/office/drawing/2014/main" id="{0E41A5D0-0F07-40E8-8E29-48D9B258D78C}"/>
              </a:ext>
            </a:extLst>
          </p:cNvPr>
          <p:cNvSpPr txBox="1">
            <a:spLocks noChangeArrowheads="1"/>
          </p:cNvSpPr>
          <p:nvPr/>
        </p:nvSpPr>
        <p:spPr bwMode="auto">
          <a:xfrm>
            <a:off x="5243513"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#107</a:t>
            </a:r>
            <a:endParaRPr lang="en-GB" altLang="en-US" sz="400">
              <a:latin typeface="Montserrat" pitchFamily="50" charset="0"/>
            </a:endParaRPr>
          </a:p>
        </p:txBody>
      </p:sp>
      <p:sp>
        <p:nvSpPr>
          <p:cNvPr id="146" name="TextBox 86">
            <a:extLst>
              <a:ext uri="{FF2B5EF4-FFF2-40B4-BE49-F238E27FC236}">
                <a16:creationId xmlns:a16="http://schemas.microsoft.com/office/drawing/2014/main" id="{837ECFF1-A139-4E62-9289-8471DD2DD8C1}"/>
              </a:ext>
            </a:extLst>
          </p:cNvPr>
          <p:cNvSpPr txBox="1">
            <a:spLocks noChangeArrowheads="1"/>
          </p:cNvSpPr>
          <p:nvPr/>
        </p:nvSpPr>
        <p:spPr bwMode="auto">
          <a:xfrm>
            <a:off x="5932488"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#108</a:t>
            </a:r>
            <a:endParaRPr lang="en-GB" altLang="en-US" sz="400">
              <a:latin typeface="Montserrat" pitchFamily="50" charset="0"/>
            </a:endParaRPr>
          </a:p>
        </p:txBody>
      </p:sp>
      <p:sp>
        <p:nvSpPr>
          <p:cNvPr id="147" name="TextBox 86">
            <a:extLst>
              <a:ext uri="{FF2B5EF4-FFF2-40B4-BE49-F238E27FC236}">
                <a16:creationId xmlns:a16="http://schemas.microsoft.com/office/drawing/2014/main" id="{C084FDD2-AA2E-44C0-A4EC-91BC70033768}"/>
              </a:ext>
            </a:extLst>
          </p:cNvPr>
          <p:cNvSpPr txBox="1">
            <a:spLocks noChangeArrowheads="1"/>
          </p:cNvSpPr>
          <p:nvPr/>
        </p:nvSpPr>
        <p:spPr bwMode="auto">
          <a:xfrm>
            <a:off x="6662738" y="960647"/>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#109</a:t>
            </a:r>
            <a:endParaRPr lang="en-GB" altLang="en-US" sz="400">
              <a:latin typeface="Montserrat" pitchFamily="50" charset="0"/>
            </a:endParaRPr>
          </a:p>
        </p:txBody>
      </p:sp>
      <p:sp>
        <p:nvSpPr>
          <p:cNvPr id="148" name="TextBox 86">
            <a:extLst>
              <a:ext uri="{FF2B5EF4-FFF2-40B4-BE49-F238E27FC236}">
                <a16:creationId xmlns:a16="http://schemas.microsoft.com/office/drawing/2014/main" id="{8B068C8A-158A-4957-A6AB-015858A65FC8}"/>
              </a:ext>
            </a:extLst>
          </p:cNvPr>
          <p:cNvSpPr txBox="1">
            <a:spLocks noChangeArrowheads="1"/>
          </p:cNvSpPr>
          <p:nvPr/>
        </p:nvSpPr>
        <p:spPr bwMode="auto">
          <a:xfrm>
            <a:off x="7323138" y="960647"/>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#110</a:t>
            </a:r>
            <a:endParaRPr lang="en-GB" altLang="en-US" sz="400">
              <a:latin typeface="Montserrat" pitchFamily="50" charset="0"/>
            </a:endParaRPr>
          </a:p>
        </p:txBody>
      </p:sp>
      <p:sp>
        <p:nvSpPr>
          <p:cNvPr id="149" name="TextBox 86">
            <a:extLst>
              <a:ext uri="{FF2B5EF4-FFF2-40B4-BE49-F238E27FC236}">
                <a16:creationId xmlns:a16="http://schemas.microsoft.com/office/drawing/2014/main" id="{0C789BCA-F87B-4973-9091-4D63A5E5C09A}"/>
              </a:ext>
            </a:extLst>
          </p:cNvPr>
          <p:cNvSpPr txBox="1">
            <a:spLocks noChangeArrowheads="1"/>
          </p:cNvSpPr>
          <p:nvPr/>
        </p:nvSpPr>
        <p:spPr bwMode="auto">
          <a:xfrm>
            <a:off x="7885113" y="960647"/>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#111</a:t>
            </a:r>
            <a:endParaRPr lang="en-GB" altLang="en-US" sz="400">
              <a:latin typeface="Montserrat" pitchFamily="50" charset="0"/>
            </a:endParaRPr>
          </a:p>
        </p:txBody>
      </p:sp>
      <p:sp>
        <p:nvSpPr>
          <p:cNvPr id="150" name="TextBox 86">
            <a:extLst>
              <a:ext uri="{FF2B5EF4-FFF2-40B4-BE49-F238E27FC236}">
                <a16:creationId xmlns:a16="http://schemas.microsoft.com/office/drawing/2014/main" id="{1094A897-B31F-40E6-A3F6-1740799E7369}"/>
              </a:ext>
            </a:extLst>
          </p:cNvPr>
          <p:cNvSpPr txBox="1">
            <a:spLocks noChangeArrowheads="1"/>
          </p:cNvSpPr>
          <p:nvPr/>
        </p:nvSpPr>
        <p:spPr bwMode="auto">
          <a:xfrm>
            <a:off x="8448675" y="960647"/>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#112</a:t>
            </a:r>
            <a:endParaRPr lang="en-GB" altLang="en-US" sz="400">
              <a:latin typeface="Montserrat" pitchFamily="50" charset="0"/>
            </a:endParaRPr>
          </a:p>
        </p:txBody>
      </p:sp>
      <p:sp>
        <p:nvSpPr>
          <p:cNvPr id="151" name="TextBox 86">
            <a:extLst>
              <a:ext uri="{FF2B5EF4-FFF2-40B4-BE49-F238E27FC236}">
                <a16:creationId xmlns:a16="http://schemas.microsoft.com/office/drawing/2014/main" id="{9ADAB854-4A3C-4115-AD2E-4678E37EBE43}"/>
              </a:ext>
            </a:extLst>
          </p:cNvPr>
          <p:cNvSpPr txBox="1">
            <a:spLocks noChangeArrowheads="1"/>
          </p:cNvSpPr>
          <p:nvPr/>
        </p:nvSpPr>
        <p:spPr bwMode="auto">
          <a:xfrm>
            <a:off x="146050" y="960647"/>
            <a:ext cx="3556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152" name="Chevron 60">
            <a:extLst>
              <a:ext uri="{FF2B5EF4-FFF2-40B4-BE49-F238E27FC236}">
                <a16:creationId xmlns:a16="http://schemas.microsoft.com/office/drawing/2014/main" id="{D559991F-EAE9-4901-AE26-3E4D36511FCA}"/>
              </a:ext>
            </a:extLst>
          </p:cNvPr>
          <p:cNvSpPr>
            <a:spLocks noChangeArrowheads="1"/>
          </p:cNvSpPr>
          <p:nvPr/>
        </p:nvSpPr>
        <p:spPr bwMode="auto">
          <a:xfrm>
            <a:off x="1897063" y="1772030"/>
            <a:ext cx="827087" cy="280987"/>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153" name="Chevron 60">
            <a:extLst>
              <a:ext uri="{FF2B5EF4-FFF2-40B4-BE49-F238E27FC236}">
                <a16:creationId xmlns:a16="http://schemas.microsoft.com/office/drawing/2014/main" id="{E83CB3C0-77E7-415D-94E4-30186C72BAAE}"/>
              </a:ext>
            </a:extLst>
          </p:cNvPr>
          <p:cNvSpPr>
            <a:spLocks noChangeArrowheads="1"/>
          </p:cNvSpPr>
          <p:nvPr/>
        </p:nvSpPr>
        <p:spPr bwMode="auto">
          <a:xfrm>
            <a:off x="1087438" y="1772030"/>
            <a:ext cx="96520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54" name="TextBox 153">
            <a:extLst>
              <a:ext uri="{FF2B5EF4-FFF2-40B4-BE49-F238E27FC236}">
                <a16:creationId xmlns:a16="http://schemas.microsoft.com/office/drawing/2014/main" id="{234CD2CA-6609-4F71-8E8C-A6DB812889EB}"/>
              </a:ext>
            </a:extLst>
          </p:cNvPr>
          <p:cNvSpPr txBox="1"/>
          <p:nvPr/>
        </p:nvSpPr>
        <p:spPr>
          <a:xfrm>
            <a:off x="3162300" y="647910"/>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55" name="TextBox 154">
            <a:extLst>
              <a:ext uri="{FF2B5EF4-FFF2-40B4-BE49-F238E27FC236}">
                <a16:creationId xmlns:a16="http://schemas.microsoft.com/office/drawing/2014/main" id="{96B15BFF-B077-4835-B179-377E452DC2A9}"/>
              </a:ext>
            </a:extLst>
          </p:cNvPr>
          <p:cNvSpPr txBox="1"/>
          <p:nvPr/>
        </p:nvSpPr>
        <p:spPr>
          <a:xfrm>
            <a:off x="5865813" y="647910"/>
            <a:ext cx="4857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56" name="TextBox 2">
            <a:extLst>
              <a:ext uri="{FF2B5EF4-FFF2-40B4-BE49-F238E27FC236}">
                <a16:creationId xmlns:a16="http://schemas.microsoft.com/office/drawing/2014/main" id="{AA767007-7CE5-4643-9A22-D6186EFCAAC2}"/>
              </a:ext>
            </a:extLst>
          </p:cNvPr>
          <p:cNvSpPr txBox="1">
            <a:spLocks noChangeArrowheads="1"/>
          </p:cNvSpPr>
          <p:nvPr/>
        </p:nvSpPr>
        <p:spPr bwMode="auto">
          <a:xfrm>
            <a:off x="1289050"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57" name="TextBox 59">
            <a:extLst>
              <a:ext uri="{FF2B5EF4-FFF2-40B4-BE49-F238E27FC236}">
                <a16:creationId xmlns:a16="http://schemas.microsoft.com/office/drawing/2014/main" id="{F10F93CC-ABF8-463D-B231-215E65132C3A}"/>
              </a:ext>
            </a:extLst>
          </p:cNvPr>
          <p:cNvSpPr txBox="1">
            <a:spLocks noChangeArrowheads="1"/>
          </p:cNvSpPr>
          <p:nvPr/>
        </p:nvSpPr>
        <p:spPr bwMode="auto">
          <a:xfrm>
            <a:off x="2582863"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58" name="TextBox 60">
            <a:extLst>
              <a:ext uri="{FF2B5EF4-FFF2-40B4-BE49-F238E27FC236}">
                <a16:creationId xmlns:a16="http://schemas.microsoft.com/office/drawing/2014/main" id="{CC4D2B62-9620-45C7-9179-BA438C7E68B6}"/>
              </a:ext>
            </a:extLst>
          </p:cNvPr>
          <p:cNvSpPr txBox="1">
            <a:spLocks noChangeArrowheads="1"/>
          </p:cNvSpPr>
          <p:nvPr/>
        </p:nvSpPr>
        <p:spPr bwMode="auto">
          <a:xfrm>
            <a:off x="7910513"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59" name="TextBox 61">
            <a:extLst>
              <a:ext uri="{FF2B5EF4-FFF2-40B4-BE49-F238E27FC236}">
                <a16:creationId xmlns:a16="http://schemas.microsoft.com/office/drawing/2014/main" id="{A8066A21-4A36-48CB-B4CE-D0BF7C62A562}"/>
              </a:ext>
            </a:extLst>
          </p:cNvPr>
          <p:cNvSpPr txBox="1">
            <a:spLocks noChangeArrowheads="1"/>
          </p:cNvSpPr>
          <p:nvPr/>
        </p:nvSpPr>
        <p:spPr bwMode="auto">
          <a:xfrm>
            <a:off x="5248275"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60" name="TextBox 62">
            <a:extLst>
              <a:ext uri="{FF2B5EF4-FFF2-40B4-BE49-F238E27FC236}">
                <a16:creationId xmlns:a16="http://schemas.microsoft.com/office/drawing/2014/main" id="{0321F83B-9B7C-4B6F-B48F-B4B3B6388EA5}"/>
              </a:ext>
            </a:extLst>
          </p:cNvPr>
          <p:cNvSpPr txBox="1">
            <a:spLocks noChangeArrowheads="1"/>
          </p:cNvSpPr>
          <p:nvPr/>
        </p:nvSpPr>
        <p:spPr bwMode="auto">
          <a:xfrm>
            <a:off x="3270250"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1" name="TextBox 63">
            <a:extLst>
              <a:ext uri="{FF2B5EF4-FFF2-40B4-BE49-F238E27FC236}">
                <a16:creationId xmlns:a16="http://schemas.microsoft.com/office/drawing/2014/main" id="{5D2E9A0A-3134-425A-9122-3589144F1C94}"/>
              </a:ext>
            </a:extLst>
          </p:cNvPr>
          <p:cNvSpPr txBox="1">
            <a:spLocks noChangeArrowheads="1"/>
          </p:cNvSpPr>
          <p:nvPr/>
        </p:nvSpPr>
        <p:spPr bwMode="auto">
          <a:xfrm>
            <a:off x="5983288"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2" name="TextBox 64">
            <a:extLst>
              <a:ext uri="{FF2B5EF4-FFF2-40B4-BE49-F238E27FC236}">
                <a16:creationId xmlns:a16="http://schemas.microsoft.com/office/drawing/2014/main" id="{42DB2FEE-9AA5-47FD-B66F-38E2A0293FE0}"/>
              </a:ext>
            </a:extLst>
          </p:cNvPr>
          <p:cNvSpPr txBox="1">
            <a:spLocks noChangeArrowheads="1"/>
          </p:cNvSpPr>
          <p:nvPr/>
        </p:nvSpPr>
        <p:spPr bwMode="auto">
          <a:xfrm>
            <a:off x="8485188"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3" name="TextBox 65">
            <a:extLst>
              <a:ext uri="{FF2B5EF4-FFF2-40B4-BE49-F238E27FC236}">
                <a16:creationId xmlns:a16="http://schemas.microsoft.com/office/drawing/2014/main" id="{E7A028C2-BD59-41B2-BAB3-E1892356F3BA}"/>
              </a:ext>
            </a:extLst>
          </p:cNvPr>
          <p:cNvSpPr txBox="1">
            <a:spLocks noChangeArrowheads="1"/>
          </p:cNvSpPr>
          <p:nvPr/>
        </p:nvSpPr>
        <p:spPr bwMode="auto">
          <a:xfrm>
            <a:off x="4044950"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64" name="TextBox 66">
            <a:extLst>
              <a:ext uri="{FF2B5EF4-FFF2-40B4-BE49-F238E27FC236}">
                <a16:creationId xmlns:a16="http://schemas.microsoft.com/office/drawing/2014/main" id="{A94A74E6-37C7-40E1-BB57-AECA14CF351C}"/>
              </a:ext>
            </a:extLst>
          </p:cNvPr>
          <p:cNvSpPr txBox="1">
            <a:spLocks noChangeArrowheads="1"/>
          </p:cNvSpPr>
          <p:nvPr/>
        </p:nvSpPr>
        <p:spPr bwMode="auto">
          <a:xfrm>
            <a:off x="6694488"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65" name="TextBox 67">
            <a:extLst>
              <a:ext uri="{FF2B5EF4-FFF2-40B4-BE49-F238E27FC236}">
                <a16:creationId xmlns:a16="http://schemas.microsoft.com/office/drawing/2014/main" id="{FBBC6960-C07B-47C9-A817-6D4A20010625}"/>
              </a:ext>
            </a:extLst>
          </p:cNvPr>
          <p:cNvSpPr txBox="1">
            <a:spLocks noChangeArrowheads="1"/>
          </p:cNvSpPr>
          <p:nvPr/>
        </p:nvSpPr>
        <p:spPr bwMode="auto">
          <a:xfrm>
            <a:off x="141288"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66" name="TextBox 69">
            <a:extLst>
              <a:ext uri="{FF2B5EF4-FFF2-40B4-BE49-F238E27FC236}">
                <a16:creationId xmlns:a16="http://schemas.microsoft.com/office/drawing/2014/main" id="{12203E5F-E2A2-4518-9C7D-229C60E26F5B}"/>
              </a:ext>
            </a:extLst>
          </p:cNvPr>
          <p:cNvSpPr txBox="1">
            <a:spLocks noChangeArrowheads="1"/>
          </p:cNvSpPr>
          <p:nvPr/>
        </p:nvSpPr>
        <p:spPr bwMode="auto">
          <a:xfrm>
            <a:off x="1885950"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7" name="TextBox 70">
            <a:extLst>
              <a:ext uri="{FF2B5EF4-FFF2-40B4-BE49-F238E27FC236}">
                <a16:creationId xmlns:a16="http://schemas.microsoft.com/office/drawing/2014/main" id="{D61ED49B-8BFC-4A0E-9178-13829D5C6FB9}"/>
              </a:ext>
            </a:extLst>
          </p:cNvPr>
          <p:cNvSpPr txBox="1">
            <a:spLocks noChangeArrowheads="1"/>
          </p:cNvSpPr>
          <p:nvPr/>
        </p:nvSpPr>
        <p:spPr bwMode="auto">
          <a:xfrm>
            <a:off x="4578350"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8" name="TextBox 71">
            <a:extLst>
              <a:ext uri="{FF2B5EF4-FFF2-40B4-BE49-F238E27FC236}">
                <a16:creationId xmlns:a16="http://schemas.microsoft.com/office/drawing/2014/main" id="{2FD1A490-59D8-439A-8E76-5395FEA8FE18}"/>
              </a:ext>
            </a:extLst>
          </p:cNvPr>
          <p:cNvSpPr txBox="1">
            <a:spLocks noChangeArrowheads="1"/>
          </p:cNvSpPr>
          <p:nvPr/>
        </p:nvSpPr>
        <p:spPr bwMode="auto">
          <a:xfrm>
            <a:off x="7335838"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9" name="TextBox 168">
            <a:extLst>
              <a:ext uri="{FF2B5EF4-FFF2-40B4-BE49-F238E27FC236}">
                <a16:creationId xmlns:a16="http://schemas.microsoft.com/office/drawing/2014/main" id="{71D554E9-2DF4-4931-A5A5-41FF63F87518}"/>
              </a:ext>
            </a:extLst>
          </p:cNvPr>
          <p:cNvSpPr txBox="1"/>
          <p:nvPr/>
        </p:nvSpPr>
        <p:spPr>
          <a:xfrm>
            <a:off x="8359775" y="628860"/>
            <a:ext cx="49212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0" name="Chevron 79">
            <a:extLst>
              <a:ext uri="{FF2B5EF4-FFF2-40B4-BE49-F238E27FC236}">
                <a16:creationId xmlns:a16="http://schemas.microsoft.com/office/drawing/2014/main" id="{0AC436D0-505C-46B2-98AE-C3230BD96E67}"/>
              </a:ext>
            </a:extLst>
          </p:cNvPr>
          <p:cNvSpPr>
            <a:spLocks noChangeArrowheads="1"/>
          </p:cNvSpPr>
          <p:nvPr/>
        </p:nvSpPr>
        <p:spPr bwMode="auto">
          <a:xfrm>
            <a:off x="6618288" y="3012207"/>
            <a:ext cx="868362" cy="207963"/>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itchFamily="50" charset="0"/>
                <a:cs typeface="Arial" panose="020B0604020202020204" pitchFamily="34" charset="0"/>
              </a:rPr>
              <a:t>RAN4_Perf </a:t>
            </a:r>
            <a:endParaRPr lang="fr-FR" altLang="en-US" sz="500">
              <a:latin typeface="Montserrat" pitchFamily="50" charset="0"/>
              <a:cs typeface="Arial" panose="020B0604020202020204" pitchFamily="34" charset="0"/>
            </a:endParaRPr>
          </a:p>
        </p:txBody>
      </p:sp>
      <p:sp>
        <p:nvSpPr>
          <p:cNvPr id="171" name="Chevron 58">
            <a:extLst>
              <a:ext uri="{FF2B5EF4-FFF2-40B4-BE49-F238E27FC236}">
                <a16:creationId xmlns:a16="http://schemas.microsoft.com/office/drawing/2014/main" id="{2A3AA7EE-F833-48EC-92CF-5D72FADE3AFE}"/>
              </a:ext>
            </a:extLst>
          </p:cNvPr>
          <p:cNvSpPr/>
          <p:nvPr/>
        </p:nvSpPr>
        <p:spPr bwMode="auto">
          <a:xfrm>
            <a:off x="3009900" y="3071971"/>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72" name="Chevron 60">
            <a:extLst>
              <a:ext uri="{FF2B5EF4-FFF2-40B4-BE49-F238E27FC236}">
                <a16:creationId xmlns:a16="http://schemas.microsoft.com/office/drawing/2014/main" id="{775C5B8E-3C86-4D3C-B88B-107EC030ED76}"/>
              </a:ext>
            </a:extLst>
          </p:cNvPr>
          <p:cNvSpPr/>
          <p:nvPr/>
        </p:nvSpPr>
        <p:spPr bwMode="auto">
          <a:xfrm>
            <a:off x="2106613" y="2615587"/>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73" name="Chevron 60">
            <a:extLst>
              <a:ext uri="{FF2B5EF4-FFF2-40B4-BE49-F238E27FC236}">
                <a16:creationId xmlns:a16="http://schemas.microsoft.com/office/drawing/2014/main" id="{F2AD6161-169A-4EC1-9BAE-69A94D0FE1CB}"/>
              </a:ext>
            </a:extLst>
          </p:cNvPr>
          <p:cNvSpPr/>
          <p:nvPr/>
        </p:nvSpPr>
        <p:spPr bwMode="auto">
          <a:xfrm>
            <a:off x="1622407" y="2380396"/>
            <a:ext cx="31369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74" name="Chevron 60">
            <a:extLst>
              <a:ext uri="{FF2B5EF4-FFF2-40B4-BE49-F238E27FC236}">
                <a16:creationId xmlns:a16="http://schemas.microsoft.com/office/drawing/2014/main" id="{6D25DA90-6232-4406-A2C2-5B4971DCCE53}"/>
              </a:ext>
            </a:extLst>
          </p:cNvPr>
          <p:cNvSpPr/>
          <p:nvPr/>
        </p:nvSpPr>
        <p:spPr bwMode="auto">
          <a:xfrm>
            <a:off x="2725738" y="2842384"/>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75" name="Chevron 58">
            <a:extLst>
              <a:ext uri="{FF2B5EF4-FFF2-40B4-BE49-F238E27FC236}">
                <a16:creationId xmlns:a16="http://schemas.microsoft.com/office/drawing/2014/main" id="{7C6477F5-447C-40C0-B231-266D8878D519}"/>
              </a:ext>
            </a:extLst>
          </p:cNvPr>
          <p:cNvSpPr/>
          <p:nvPr/>
        </p:nvSpPr>
        <p:spPr bwMode="auto">
          <a:xfrm>
            <a:off x="5076825" y="3315629"/>
            <a:ext cx="2386013"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76" name="Chevron 60">
            <a:extLst>
              <a:ext uri="{FF2B5EF4-FFF2-40B4-BE49-F238E27FC236}">
                <a16:creationId xmlns:a16="http://schemas.microsoft.com/office/drawing/2014/main" id="{4DA46424-75A2-48D9-8DF6-25FFF517F23E}"/>
              </a:ext>
            </a:extLst>
          </p:cNvPr>
          <p:cNvSpPr>
            <a:spLocks noChangeArrowheads="1"/>
          </p:cNvSpPr>
          <p:nvPr/>
        </p:nvSpPr>
        <p:spPr bwMode="auto">
          <a:xfrm>
            <a:off x="1065213" y="2080345"/>
            <a:ext cx="9715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77" name="TextBox 86">
            <a:extLst>
              <a:ext uri="{FF2B5EF4-FFF2-40B4-BE49-F238E27FC236}">
                <a16:creationId xmlns:a16="http://schemas.microsoft.com/office/drawing/2014/main" id="{0079738E-7F4C-4683-B12C-6B72FF48D3C2}"/>
              </a:ext>
            </a:extLst>
          </p:cNvPr>
          <p:cNvSpPr txBox="1">
            <a:spLocks noChangeArrowheads="1"/>
          </p:cNvSpPr>
          <p:nvPr/>
        </p:nvSpPr>
        <p:spPr bwMode="auto">
          <a:xfrm>
            <a:off x="709613"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178" name="TextBox 60">
            <a:extLst>
              <a:ext uri="{FF2B5EF4-FFF2-40B4-BE49-F238E27FC236}">
                <a16:creationId xmlns:a16="http://schemas.microsoft.com/office/drawing/2014/main" id="{960C4E6F-5999-4C16-B608-6D4B216C0E5E}"/>
              </a:ext>
            </a:extLst>
          </p:cNvPr>
          <p:cNvSpPr txBox="1">
            <a:spLocks noChangeArrowheads="1"/>
          </p:cNvSpPr>
          <p:nvPr/>
        </p:nvSpPr>
        <p:spPr bwMode="auto">
          <a:xfrm>
            <a:off x="715963"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79" name="TextBox 178">
            <a:extLst>
              <a:ext uri="{FF2B5EF4-FFF2-40B4-BE49-F238E27FC236}">
                <a16:creationId xmlns:a16="http://schemas.microsoft.com/office/drawing/2014/main" id="{2C69EA75-8114-41A5-A7D1-C92FB078FC40}"/>
              </a:ext>
            </a:extLst>
          </p:cNvPr>
          <p:cNvSpPr txBox="1"/>
          <p:nvPr/>
        </p:nvSpPr>
        <p:spPr>
          <a:xfrm>
            <a:off x="903288" y="651085"/>
            <a:ext cx="4857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80" name="Rectangle 12">
            <a:extLst>
              <a:ext uri="{FF2B5EF4-FFF2-40B4-BE49-F238E27FC236}">
                <a16:creationId xmlns:a16="http://schemas.microsoft.com/office/drawing/2014/main" id="{B9BE88E0-BCEC-4782-BEE3-8F1DCD027E2B}"/>
              </a:ext>
            </a:extLst>
          </p:cNvPr>
          <p:cNvSpPr>
            <a:spLocks noChangeArrowheads="1"/>
          </p:cNvSpPr>
          <p:nvPr/>
        </p:nvSpPr>
        <p:spPr bwMode="auto">
          <a:xfrm>
            <a:off x="959819" y="6117784"/>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itchFamily="50" charset="0"/>
              </a:rPr>
              <a:t>Now</a:t>
            </a:r>
          </a:p>
        </p:txBody>
      </p:sp>
      <p:sp>
        <p:nvSpPr>
          <p:cNvPr id="181" name="Chevron 60">
            <a:extLst>
              <a:ext uri="{FF2B5EF4-FFF2-40B4-BE49-F238E27FC236}">
                <a16:creationId xmlns:a16="http://schemas.microsoft.com/office/drawing/2014/main" id="{BA96EE0D-D80F-4D7E-B495-A08557EEE90E}"/>
              </a:ext>
            </a:extLst>
          </p:cNvPr>
          <p:cNvSpPr/>
          <p:nvPr/>
        </p:nvSpPr>
        <p:spPr bwMode="auto">
          <a:xfrm>
            <a:off x="1320800" y="150992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82" name="Chevron 60">
            <a:extLst>
              <a:ext uri="{FF2B5EF4-FFF2-40B4-BE49-F238E27FC236}">
                <a16:creationId xmlns:a16="http://schemas.microsoft.com/office/drawing/2014/main" id="{4187B461-3094-4B2D-8697-61B77B3626E3}"/>
              </a:ext>
            </a:extLst>
          </p:cNvPr>
          <p:cNvSpPr/>
          <p:nvPr/>
        </p:nvSpPr>
        <p:spPr bwMode="auto">
          <a:xfrm>
            <a:off x="53975" y="1506747"/>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83" name="TextBox 67">
            <a:extLst>
              <a:ext uri="{FF2B5EF4-FFF2-40B4-BE49-F238E27FC236}">
                <a16:creationId xmlns:a16="http://schemas.microsoft.com/office/drawing/2014/main" id="{405BFAE0-F72C-492F-804F-86A468845A6E}"/>
              </a:ext>
            </a:extLst>
          </p:cNvPr>
          <p:cNvSpPr txBox="1">
            <a:spLocks noChangeArrowheads="1"/>
          </p:cNvSpPr>
          <p:nvPr/>
        </p:nvSpPr>
        <p:spPr bwMode="auto">
          <a:xfrm>
            <a:off x="-22225" y="811422"/>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TSGs</a:t>
            </a:r>
          </a:p>
        </p:txBody>
      </p:sp>
      <p:sp>
        <p:nvSpPr>
          <p:cNvPr id="184" name="Diamond 3">
            <a:extLst>
              <a:ext uri="{FF2B5EF4-FFF2-40B4-BE49-F238E27FC236}">
                <a16:creationId xmlns:a16="http://schemas.microsoft.com/office/drawing/2014/main" id="{93E084C1-C6AA-4B45-8732-EB7C10500507}"/>
              </a:ext>
            </a:extLst>
          </p:cNvPr>
          <p:cNvSpPr>
            <a:spLocks noChangeArrowheads="1"/>
          </p:cNvSpPr>
          <p:nvPr/>
        </p:nvSpPr>
        <p:spPr bwMode="auto">
          <a:xfrm>
            <a:off x="423863" y="1727580"/>
            <a:ext cx="896937" cy="392112"/>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185" name="TextBox 6">
            <a:extLst>
              <a:ext uri="{FF2B5EF4-FFF2-40B4-BE49-F238E27FC236}">
                <a16:creationId xmlns:a16="http://schemas.microsoft.com/office/drawing/2014/main" id="{F74D382C-3376-48AE-A6CE-053923A168A5}"/>
              </a:ext>
            </a:extLst>
          </p:cNvPr>
          <p:cNvSpPr txBox="1">
            <a:spLocks noChangeArrowheads="1"/>
          </p:cNvSpPr>
          <p:nvPr/>
        </p:nvSpPr>
        <p:spPr bwMode="auto">
          <a:xfrm>
            <a:off x="528638" y="1783142"/>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itchFamily="50" charset="0"/>
                <a:cs typeface="Arial" panose="020B0604020202020204" pitchFamily="34" charset="0"/>
              </a:rPr>
              <a:t> </a:t>
            </a:r>
            <a:r>
              <a:rPr lang="fr-FR" altLang="en-US" sz="600">
                <a:solidFill>
                  <a:schemeClr val="bg1"/>
                </a:solidFill>
                <a:latin typeface="Montserrat" pitchFamily="50" charset="0"/>
                <a:cs typeface="Arial" panose="020B0604020202020204" pitchFamily="34" charset="0"/>
              </a:rPr>
              <a:t>RAN Rel-19 workshop</a:t>
            </a:r>
          </a:p>
        </p:txBody>
      </p:sp>
      <p:sp>
        <p:nvSpPr>
          <p:cNvPr id="186" name="Diamond 16">
            <a:extLst>
              <a:ext uri="{FF2B5EF4-FFF2-40B4-BE49-F238E27FC236}">
                <a16:creationId xmlns:a16="http://schemas.microsoft.com/office/drawing/2014/main" id="{34D9B207-D97F-49CB-B5E0-A4DF55D4F58C}"/>
              </a:ext>
            </a:extLst>
          </p:cNvPr>
          <p:cNvSpPr>
            <a:spLocks noChangeArrowheads="1"/>
          </p:cNvSpPr>
          <p:nvPr/>
        </p:nvSpPr>
        <p:spPr bwMode="auto">
          <a:xfrm>
            <a:off x="401638" y="2020020"/>
            <a:ext cx="866775" cy="368300"/>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87" name="TextBox 7">
            <a:extLst>
              <a:ext uri="{FF2B5EF4-FFF2-40B4-BE49-F238E27FC236}">
                <a16:creationId xmlns:a16="http://schemas.microsoft.com/office/drawing/2014/main" id="{B36B6139-AE11-428A-8865-330F09A8A0CC}"/>
              </a:ext>
            </a:extLst>
          </p:cNvPr>
          <p:cNvSpPr txBox="1">
            <a:spLocks noChangeArrowheads="1"/>
          </p:cNvSpPr>
          <p:nvPr/>
        </p:nvSpPr>
        <p:spPr bwMode="auto">
          <a:xfrm>
            <a:off x="533400" y="2073995"/>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itchFamily="50" charset="0"/>
                <a:cs typeface="Arial" panose="020B0604020202020204" pitchFamily="34" charset="0"/>
              </a:rPr>
              <a:t>SA Rel-19 </a:t>
            </a:r>
          </a:p>
          <a:p>
            <a:pPr algn="ctr"/>
            <a:r>
              <a:rPr lang="fr-FR" altLang="en-US" sz="600">
                <a:solidFill>
                  <a:schemeClr val="bg1"/>
                </a:solidFill>
                <a:latin typeface="Montserrat" pitchFamily="50" charset="0"/>
                <a:cs typeface="Arial" panose="020B0604020202020204" pitchFamily="34" charset="0"/>
              </a:rPr>
              <a:t>Workshop</a:t>
            </a:r>
          </a:p>
        </p:txBody>
      </p:sp>
      <p:sp>
        <p:nvSpPr>
          <p:cNvPr id="189" name="Star: 5 Points 188">
            <a:extLst>
              <a:ext uri="{FF2B5EF4-FFF2-40B4-BE49-F238E27FC236}">
                <a16:creationId xmlns:a16="http://schemas.microsoft.com/office/drawing/2014/main" id="{908723A1-FAA5-43C2-ADBE-1E3ACCD6C2C6}"/>
              </a:ext>
            </a:extLst>
          </p:cNvPr>
          <p:cNvSpPr/>
          <p:nvPr/>
        </p:nvSpPr>
        <p:spPr bwMode="auto">
          <a:xfrm>
            <a:off x="1174750" y="1395622"/>
            <a:ext cx="457200" cy="393700"/>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95" name="Chevron 60">
            <a:extLst>
              <a:ext uri="{FF2B5EF4-FFF2-40B4-BE49-F238E27FC236}">
                <a16:creationId xmlns:a16="http://schemas.microsoft.com/office/drawing/2014/main" id="{C28DD12D-B0B0-454B-A978-BE8C81D33C9E}"/>
              </a:ext>
            </a:extLst>
          </p:cNvPr>
          <p:cNvSpPr/>
          <p:nvPr/>
        </p:nvSpPr>
        <p:spPr bwMode="auto">
          <a:xfrm>
            <a:off x="4173538" y="4423237"/>
            <a:ext cx="2641989" cy="20703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altLang="zh-CN" sz="800" dirty="0">
                <a:latin typeface="Montserrat" panose="00000500000000000000" pitchFamily="50" charset="0"/>
                <a:ea typeface="ＭＳ Ｐゴシック" charset="-128"/>
              </a:rPr>
              <a:t>SA5 </a:t>
            </a:r>
            <a:r>
              <a:rPr lang="en-US" sz="800" dirty="0">
                <a:latin typeface="Montserrat" panose="00000500000000000000" pitchFamily="50" charset="0"/>
                <a:ea typeface="ＭＳ Ｐゴシック" charset="-128"/>
              </a:rPr>
              <a:t>Stage 2 and stage 3 work (RAN related OAM)</a:t>
            </a:r>
          </a:p>
        </p:txBody>
      </p:sp>
      <p:sp>
        <p:nvSpPr>
          <p:cNvPr id="196" name="矩形 1">
            <a:extLst>
              <a:ext uri="{FF2B5EF4-FFF2-40B4-BE49-F238E27FC236}">
                <a16:creationId xmlns:a16="http://schemas.microsoft.com/office/drawing/2014/main" id="{181D4F25-DCAF-449D-9E6D-2E86ED5457E9}"/>
              </a:ext>
            </a:extLst>
          </p:cNvPr>
          <p:cNvSpPr>
            <a:spLocks noChangeArrowheads="1"/>
          </p:cNvSpPr>
          <p:nvPr/>
        </p:nvSpPr>
        <p:spPr bwMode="auto">
          <a:xfrm>
            <a:off x="487573" y="3537765"/>
            <a:ext cx="7483473" cy="2792014"/>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7" name="文本框 2">
            <a:extLst>
              <a:ext uri="{FF2B5EF4-FFF2-40B4-BE49-F238E27FC236}">
                <a16:creationId xmlns:a16="http://schemas.microsoft.com/office/drawing/2014/main" id="{3CE55D20-D250-47FD-AD5A-E3DC6B94F619}"/>
              </a:ext>
            </a:extLst>
          </p:cNvPr>
          <p:cNvSpPr txBox="1">
            <a:spLocks noChangeArrowheads="1"/>
          </p:cNvSpPr>
          <p:nvPr/>
        </p:nvSpPr>
        <p:spPr bwMode="auto">
          <a:xfrm>
            <a:off x="5627783" y="3614990"/>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198" name="Rectangle 197">
            <a:extLst>
              <a:ext uri="{FF2B5EF4-FFF2-40B4-BE49-F238E27FC236}">
                <a16:creationId xmlns:a16="http://schemas.microsoft.com/office/drawing/2014/main" id="{02B11B61-1033-489F-AB59-6769FC94EBE4}"/>
              </a:ext>
            </a:extLst>
          </p:cNvPr>
          <p:cNvSpPr/>
          <p:nvPr/>
        </p:nvSpPr>
        <p:spPr bwMode="auto">
          <a:xfrm>
            <a:off x="1425524" y="3903609"/>
            <a:ext cx="620337" cy="65332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SIDs/WIDs</a:t>
            </a:r>
            <a:endParaRPr kumimoji="0" lang="zh-CN" altLang="en-US" sz="800" b="0" i="0" u="none" strike="noStrike" cap="none" normalizeH="0" baseline="0" dirty="0">
              <a:ln>
                <a:noFill/>
              </a:ln>
              <a:solidFill>
                <a:schemeClr val="tx1"/>
              </a:solidFill>
              <a:effectLst/>
              <a:latin typeface="Arial" charset="0"/>
            </a:endParaRPr>
          </a:p>
        </p:txBody>
      </p:sp>
      <p:sp>
        <p:nvSpPr>
          <p:cNvPr id="199" name="Rectangle 198">
            <a:extLst>
              <a:ext uri="{FF2B5EF4-FFF2-40B4-BE49-F238E27FC236}">
                <a16:creationId xmlns:a16="http://schemas.microsoft.com/office/drawing/2014/main" id="{2007EF23-2EB6-40B5-B4D0-E84D153742CD}"/>
              </a:ext>
            </a:extLst>
          </p:cNvPr>
          <p:cNvSpPr/>
          <p:nvPr/>
        </p:nvSpPr>
        <p:spPr bwMode="auto">
          <a:xfrm>
            <a:off x="3402664" y="4848417"/>
            <a:ext cx="824830" cy="674162"/>
          </a:xfrm>
          <a:prstGeom prst="rect">
            <a:avLst/>
          </a:prstGeom>
          <a:noFill/>
          <a:ln w="28575" cap="flat" cmpd="sng" algn="ctr">
            <a:solidFill>
              <a:srgbClr val="FF0000"/>
            </a:solidFill>
            <a:prstDash val="dash"/>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800" b="1" dirty="0">
                <a:latin typeface="Arial" charset="0"/>
              </a:rPr>
              <a:t>SA5#155~156:Potential </a:t>
            </a:r>
            <a:r>
              <a:rPr lang="en-US" altLang="zh-CN" sz="800" dirty="0">
                <a:latin typeface="Arial" charset="0"/>
              </a:rPr>
              <a:t>place holder (if there are spare TU)</a:t>
            </a:r>
            <a:endParaRPr lang="zh-CN" altLang="en-US" sz="800" dirty="0">
              <a:latin typeface="Arial" charset="0"/>
            </a:endParaRPr>
          </a:p>
        </p:txBody>
      </p:sp>
      <p:cxnSp>
        <p:nvCxnSpPr>
          <p:cNvPr id="200" name="Straight Connector 199">
            <a:extLst>
              <a:ext uri="{FF2B5EF4-FFF2-40B4-BE49-F238E27FC236}">
                <a16:creationId xmlns:a16="http://schemas.microsoft.com/office/drawing/2014/main" id="{6F75D185-0E38-4CFD-B2A6-6CEB0B3EBF34}"/>
              </a:ext>
            </a:extLst>
          </p:cNvPr>
          <p:cNvCxnSpPr>
            <a:cxnSpLocks/>
          </p:cNvCxnSpPr>
          <p:nvPr/>
        </p:nvCxnSpPr>
        <p:spPr bwMode="auto">
          <a:xfrm>
            <a:off x="3406957" y="550700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1" name="Straight Connector 200">
            <a:extLst>
              <a:ext uri="{FF2B5EF4-FFF2-40B4-BE49-F238E27FC236}">
                <a16:creationId xmlns:a16="http://schemas.microsoft.com/office/drawing/2014/main" id="{F0F64D87-0BDC-48EF-B95E-D05913FE48E1}"/>
              </a:ext>
            </a:extLst>
          </p:cNvPr>
          <p:cNvCxnSpPr>
            <a:cxnSpLocks/>
          </p:cNvCxnSpPr>
          <p:nvPr/>
        </p:nvCxnSpPr>
        <p:spPr bwMode="auto">
          <a:xfrm flipH="1">
            <a:off x="6819370" y="538673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4" name="Chevron 60">
            <a:extLst>
              <a:ext uri="{FF2B5EF4-FFF2-40B4-BE49-F238E27FC236}">
                <a16:creationId xmlns:a16="http://schemas.microsoft.com/office/drawing/2014/main" id="{4FA13899-DC5E-4272-923E-57CEF13E959A}"/>
              </a:ext>
            </a:extLst>
          </p:cNvPr>
          <p:cNvSpPr/>
          <p:nvPr/>
        </p:nvSpPr>
        <p:spPr bwMode="auto">
          <a:xfrm>
            <a:off x="2919622" y="4172556"/>
            <a:ext cx="3198791" cy="23464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800" dirty="0">
                <a:latin typeface="Montserrat" panose="00000500000000000000" pitchFamily="50" charset="0"/>
                <a:ea typeface="ＭＳ Ｐゴシック" charset="-128"/>
              </a:rPr>
              <a:t>SA5 </a:t>
            </a:r>
            <a:r>
              <a:rPr lang="en-US" sz="800" dirty="0">
                <a:latin typeface="Montserrat" panose="00000500000000000000" pitchFamily="50" charset="0"/>
                <a:ea typeface="ＭＳ Ｐゴシック" charset="-128"/>
              </a:rPr>
              <a:t>Stage 2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a:t>
            </a:r>
          </a:p>
        </p:txBody>
      </p:sp>
      <p:sp>
        <p:nvSpPr>
          <p:cNvPr id="205" name="Rectangle 204">
            <a:extLst>
              <a:ext uri="{FF2B5EF4-FFF2-40B4-BE49-F238E27FC236}">
                <a16:creationId xmlns:a16="http://schemas.microsoft.com/office/drawing/2014/main" id="{77111ED0-18D3-4540-A72A-D2D67E36EBA2}"/>
              </a:ext>
            </a:extLst>
          </p:cNvPr>
          <p:cNvSpPr/>
          <p:nvPr/>
        </p:nvSpPr>
        <p:spPr>
          <a:xfrm>
            <a:off x="1053770" y="3986312"/>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cxnSp>
        <p:nvCxnSpPr>
          <p:cNvPr id="206" name="Straight Arrow Connector 205">
            <a:extLst>
              <a:ext uri="{FF2B5EF4-FFF2-40B4-BE49-F238E27FC236}">
                <a16:creationId xmlns:a16="http://schemas.microsoft.com/office/drawing/2014/main" id="{E09C9630-7F40-4D12-8E22-5E012B9A4122}"/>
              </a:ext>
            </a:extLst>
          </p:cNvPr>
          <p:cNvCxnSpPr/>
          <p:nvPr/>
        </p:nvCxnSpPr>
        <p:spPr bwMode="auto">
          <a:xfrm flipH="1">
            <a:off x="3406957" y="5866751"/>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7" name="TextBox 206">
            <a:extLst>
              <a:ext uri="{FF2B5EF4-FFF2-40B4-BE49-F238E27FC236}">
                <a16:creationId xmlns:a16="http://schemas.microsoft.com/office/drawing/2014/main" id="{106DF567-2A5D-4015-A94D-4CA8D85D6DCD}"/>
              </a:ext>
            </a:extLst>
          </p:cNvPr>
          <p:cNvSpPr txBox="1"/>
          <p:nvPr/>
        </p:nvSpPr>
        <p:spPr>
          <a:xfrm>
            <a:off x="4524557" y="574513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208" name="Straight Arrow Connector 207">
            <a:extLst>
              <a:ext uri="{FF2B5EF4-FFF2-40B4-BE49-F238E27FC236}">
                <a16:creationId xmlns:a16="http://schemas.microsoft.com/office/drawing/2014/main" id="{F54C0732-A230-42FE-B4EB-0608D610DD9D}"/>
              </a:ext>
            </a:extLst>
          </p:cNvPr>
          <p:cNvCxnSpPr>
            <a:cxnSpLocks/>
          </p:cNvCxnSpPr>
          <p:nvPr/>
        </p:nvCxnSpPr>
        <p:spPr bwMode="auto">
          <a:xfrm>
            <a:off x="6038113" y="5882968"/>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9" name="Straight Connector 208">
            <a:extLst>
              <a:ext uri="{FF2B5EF4-FFF2-40B4-BE49-F238E27FC236}">
                <a16:creationId xmlns:a16="http://schemas.microsoft.com/office/drawing/2014/main" id="{BD5F65E9-2A25-41D0-B1B3-8D4CB895A9EA}"/>
              </a:ext>
            </a:extLst>
          </p:cNvPr>
          <p:cNvCxnSpPr>
            <a:cxnSpLocks/>
          </p:cNvCxnSpPr>
          <p:nvPr/>
        </p:nvCxnSpPr>
        <p:spPr bwMode="auto">
          <a:xfrm>
            <a:off x="2032195" y="538673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0" name="Straight Arrow Connector 209">
            <a:extLst>
              <a:ext uri="{FF2B5EF4-FFF2-40B4-BE49-F238E27FC236}">
                <a16:creationId xmlns:a16="http://schemas.microsoft.com/office/drawing/2014/main" id="{29ADB0DC-26FB-4C1B-9650-E1DDE205228F}"/>
              </a:ext>
            </a:extLst>
          </p:cNvPr>
          <p:cNvCxnSpPr>
            <a:cxnSpLocks/>
          </p:cNvCxnSpPr>
          <p:nvPr/>
        </p:nvCxnSpPr>
        <p:spPr bwMode="auto">
          <a:xfrm flipH="1" flipV="1">
            <a:off x="2041734" y="583798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1" name="TextBox 210">
            <a:extLst>
              <a:ext uri="{FF2B5EF4-FFF2-40B4-BE49-F238E27FC236}">
                <a16:creationId xmlns:a16="http://schemas.microsoft.com/office/drawing/2014/main" id="{A170C216-BE6D-44BD-A382-B602462F59BC}"/>
              </a:ext>
            </a:extLst>
          </p:cNvPr>
          <p:cNvSpPr txBox="1"/>
          <p:nvPr/>
        </p:nvSpPr>
        <p:spPr>
          <a:xfrm>
            <a:off x="2353261" y="563526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212" name="Straight Arrow Connector 211">
            <a:extLst>
              <a:ext uri="{FF2B5EF4-FFF2-40B4-BE49-F238E27FC236}">
                <a16:creationId xmlns:a16="http://schemas.microsoft.com/office/drawing/2014/main" id="{B8E92B62-E591-4A2D-8FA8-4361ED390D04}"/>
              </a:ext>
            </a:extLst>
          </p:cNvPr>
          <p:cNvCxnSpPr>
            <a:cxnSpLocks/>
          </p:cNvCxnSpPr>
          <p:nvPr/>
        </p:nvCxnSpPr>
        <p:spPr bwMode="auto">
          <a:xfrm>
            <a:off x="3116612" y="585071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4" name="Rectangle 213">
            <a:extLst>
              <a:ext uri="{FF2B5EF4-FFF2-40B4-BE49-F238E27FC236}">
                <a16:creationId xmlns:a16="http://schemas.microsoft.com/office/drawing/2014/main" id="{4CD37139-D026-4E37-9B4F-BE5458928F31}"/>
              </a:ext>
            </a:extLst>
          </p:cNvPr>
          <p:cNvSpPr/>
          <p:nvPr/>
        </p:nvSpPr>
        <p:spPr>
          <a:xfrm>
            <a:off x="447881" y="3594443"/>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215" name="Rectangle 214">
            <a:extLst>
              <a:ext uri="{FF2B5EF4-FFF2-40B4-BE49-F238E27FC236}">
                <a16:creationId xmlns:a16="http://schemas.microsoft.com/office/drawing/2014/main" id="{3DA0D808-E704-43CA-BE9F-AC49232E6F67}"/>
              </a:ext>
            </a:extLst>
          </p:cNvPr>
          <p:cNvSpPr/>
          <p:nvPr/>
        </p:nvSpPr>
        <p:spPr>
          <a:xfrm>
            <a:off x="3057548" y="4991594"/>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216" name="Chevron 60">
            <a:extLst>
              <a:ext uri="{FF2B5EF4-FFF2-40B4-BE49-F238E27FC236}">
                <a16:creationId xmlns:a16="http://schemas.microsoft.com/office/drawing/2014/main" id="{F6EB4E39-DB2B-461C-A37C-A8AF71FBEE74}"/>
              </a:ext>
            </a:extLst>
          </p:cNvPr>
          <p:cNvSpPr/>
          <p:nvPr/>
        </p:nvSpPr>
        <p:spPr bwMode="auto">
          <a:xfrm>
            <a:off x="2068724" y="3918863"/>
            <a:ext cx="1353930" cy="259233"/>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err="1">
                <a:latin typeface="Montserrat" panose="00000500000000000000" pitchFamily="50" charset="0"/>
                <a:ea typeface="ＭＳ Ｐゴシック" charset="-128"/>
              </a:rPr>
              <a:t>Studies</a:t>
            </a:r>
            <a:r>
              <a:rPr lang="fr-FR" altLang="zh-CN" sz="800" dirty="0">
                <a:latin typeface="Montserrat" panose="00000500000000000000" pitchFamily="50" charset="0"/>
                <a:ea typeface="ＭＳ Ｐゴシック" charset="-128"/>
              </a:rPr>
              <a:t> (</a:t>
            </a:r>
            <a:r>
              <a:rPr lang="en-US" altLang="zh-CN" sz="800" dirty="0">
                <a:latin typeface="Montserrat" panose="00000500000000000000" pitchFamily="50" charset="0"/>
                <a:ea typeface="ＭＳ Ｐゴシック" charset="-128"/>
              </a:rPr>
              <a:t>SA5 </a:t>
            </a:r>
            <a:r>
              <a:rPr lang="fr-FR" altLang="zh-CN" sz="800" dirty="0">
                <a:latin typeface="Montserrat" panose="00000500000000000000" pitchFamily="50" charset="0"/>
                <a:ea typeface="ＭＳ Ｐゴシック" charset="-128"/>
              </a:rPr>
              <a:t>standalone OAM)</a:t>
            </a:r>
          </a:p>
        </p:txBody>
      </p:sp>
      <p:sp>
        <p:nvSpPr>
          <p:cNvPr id="217" name="Rectangle 2">
            <a:extLst>
              <a:ext uri="{FF2B5EF4-FFF2-40B4-BE49-F238E27FC236}">
                <a16:creationId xmlns:a16="http://schemas.microsoft.com/office/drawing/2014/main" id="{85491AC4-5542-4F32-8E24-20F8B6A058C7}"/>
              </a:ext>
            </a:extLst>
          </p:cNvPr>
          <p:cNvSpPr/>
          <p:nvPr/>
        </p:nvSpPr>
        <p:spPr>
          <a:xfrm>
            <a:off x="1740466" y="45843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218" name="矩形 74">
            <a:extLst>
              <a:ext uri="{FF2B5EF4-FFF2-40B4-BE49-F238E27FC236}">
                <a16:creationId xmlns:a16="http://schemas.microsoft.com/office/drawing/2014/main" id="{6FA8023A-E557-41D9-BB98-452366FC5500}"/>
              </a:ext>
            </a:extLst>
          </p:cNvPr>
          <p:cNvSpPr/>
          <p:nvPr/>
        </p:nvSpPr>
        <p:spPr bwMode="auto">
          <a:xfrm>
            <a:off x="2070887" y="3906423"/>
            <a:ext cx="4753776" cy="92502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1" name="Rectangle 220">
            <a:extLst>
              <a:ext uri="{FF2B5EF4-FFF2-40B4-BE49-F238E27FC236}">
                <a16:creationId xmlns:a16="http://schemas.microsoft.com/office/drawing/2014/main" id="{5D64141A-3159-4B96-BF2F-09C42DE8475F}"/>
              </a:ext>
            </a:extLst>
          </p:cNvPr>
          <p:cNvSpPr/>
          <p:nvPr/>
        </p:nvSpPr>
        <p:spPr bwMode="auto">
          <a:xfrm>
            <a:off x="2939505" y="1964106"/>
            <a:ext cx="1832851" cy="2809346"/>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2" name="Rectangle 221">
            <a:extLst>
              <a:ext uri="{FF2B5EF4-FFF2-40B4-BE49-F238E27FC236}">
                <a16:creationId xmlns:a16="http://schemas.microsoft.com/office/drawing/2014/main" id="{F4965AA0-2BF9-4A87-9641-821DEE2DDA01}"/>
              </a:ext>
            </a:extLst>
          </p:cNvPr>
          <p:cNvSpPr/>
          <p:nvPr/>
        </p:nvSpPr>
        <p:spPr bwMode="auto">
          <a:xfrm>
            <a:off x="4188806" y="2227633"/>
            <a:ext cx="2625928" cy="2490400"/>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3" name="Rectangle 222">
            <a:extLst>
              <a:ext uri="{FF2B5EF4-FFF2-40B4-BE49-F238E27FC236}">
                <a16:creationId xmlns:a16="http://schemas.microsoft.com/office/drawing/2014/main" id="{A849B8E1-38BC-4285-9DFD-316F78BDBE3B}"/>
              </a:ext>
            </a:extLst>
          </p:cNvPr>
          <p:cNvSpPr/>
          <p:nvPr/>
        </p:nvSpPr>
        <p:spPr>
          <a:xfrm>
            <a:off x="2960392" y="1658717"/>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224" name="Rectangle 223">
            <a:extLst>
              <a:ext uri="{FF2B5EF4-FFF2-40B4-BE49-F238E27FC236}">
                <a16:creationId xmlns:a16="http://schemas.microsoft.com/office/drawing/2014/main" id="{49E434B2-3FF3-4CA0-93B8-878A7D69B23F}"/>
              </a:ext>
            </a:extLst>
          </p:cNvPr>
          <p:cNvSpPr/>
          <p:nvPr/>
        </p:nvSpPr>
        <p:spPr>
          <a:xfrm>
            <a:off x="4805693" y="1931951"/>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225" name="Rectangle 224">
            <a:extLst>
              <a:ext uri="{FF2B5EF4-FFF2-40B4-BE49-F238E27FC236}">
                <a16:creationId xmlns:a16="http://schemas.microsoft.com/office/drawing/2014/main" id="{C6ABE94C-1B29-4D9C-83FD-E546C98E5441}"/>
              </a:ext>
            </a:extLst>
          </p:cNvPr>
          <p:cNvSpPr/>
          <p:nvPr/>
        </p:nvSpPr>
        <p:spPr bwMode="auto">
          <a:xfrm>
            <a:off x="737952"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6" name="Rectangle 225">
            <a:extLst>
              <a:ext uri="{FF2B5EF4-FFF2-40B4-BE49-F238E27FC236}">
                <a16:creationId xmlns:a16="http://schemas.microsoft.com/office/drawing/2014/main" id="{D2783C7E-DBCD-4387-AE04-5748BD8BE6C7}"/>
              </a:ext>
            </a:extLst>
          </p:cNvPr>
          <p:cNvSpPr/>
          <p:nvPr/>
        </p:nvSpPr>
        <p:spPr>
          <a:xfrm>
            <a:off x="462266"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9" name="Chevron 60">
            <a:extLst>
              <a:ext uri="{FF2B5EF4-FFF2-40B4-BE49-F238E27FC236}">
                <a16:creationId xmlns:a16="http://schemas.microsoft.com/office/drawing/2014/main" id="{8539015F-1C1D-4B60-B60C-D660460CD0CF}"/>
              </a:ext>
            </a:extLst>
          </p:cNvPr>
          <p:cNvSpPr/>
          <p:nvPr/>
        </p:nvSpPr>
        <p:spPr bwMode="auto">
          <a:xfrm>
            <a:off x="3323348" y="3939577"/>
            <a:ext cx="3483626" cy="230689"/>
          </a:xfrm>
          <a:prstGeom prst="chevron">
            <a:avLst/>
          </a:prstGeom>
          <a:solidFill>
            <a:schemeClr val="accent6">
              <a:lumMod val="60000"/>
              <a:lumOff val="40000"/>
            </a:schemeClr>
          </a:soli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normative (</a:t>
            </a:r>
            <a:r>
              <a:rPr lang="en-US" altLang="zh-CN" sz="800" dirty="0">
                <a:latin typeface="Montserrat" panose="00000500000000000000" pitchFamily="50" charset="0"/>
                <a:ea typeface="ＭＳ Ｐゴシック" charset="-128"/>
              </a:rPr>
              <a:t>SA5 </a:t>
            </a:r>
            <a:r>
              <a:rPr lang="fr-FR" altLang="zh-CN" sz="800" dirty="0">
                <a:latin typeface="Montserrat" panose="00000500000000000000" pitchFamily="50" charset="0"/>
                <a:ea typeface="ＭＳ Ｐゴシック" charset="-128"/>
              </a:rPr>
              <a:t>standalone OAM)</a:t>
            </a:r>
          </a:p>
        </p:txBody>
      </p:sp>
      <p:sp>
        <p:nvSpPr>
          <p:cNvPr id="105" name="Chevron 60">
            <a:extLst>
              <a:ext uri="{FF2B5EF4-FFF2-40B4-BE49-F238E27FC236}">
                <a16:creationId xmlns:a16="http://schemas.microsoft.com/office/drawing/2014/main" id="{D99E6BDC-9A0B-445C-83B3-2D0D5068FE35}"/>
              </a:ext>
            </a:extLst>
          </p:cNvPr>
          <p:cNvSpPr/>
          <p:nvPr/>
        </p:nvSpPr>
        <p:spPr bwMode="auto">
          <a:xfrm>
            <a:off x="749846" y="3578952"/>
            <a:ext cx="1260949" cy="307879"/>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r>
              <a:rPr lang="en-US" altLang="zh-CN" sz="700" b="1" dirty="0">
                <a:latin typeface="Arial" charset="0"/>
              </a:rPr>
              <a:t>SA5#150~152:</a:t>
            </a:r>
            <a:r>
              <a:rPr lang="en-US" altLang="zh-CN" sz="700" dirty="0">
                <a:latin typeface="Arial" charset="0"/>
              </a:rPr>
              <a:t>Follow SA1 discussion with DP</a:t>
            </a:r>
            <a:endParaRPr lang="zh-CN" altLang="en-US" sz="700" dirty="0">
              <a:latin typeface="Arial" charset="0"/>
            </a:endParaRPr>
          </a:p>
        </p:txBody>
      </p:sp>
    </p:spTree>
    <p:extLst>
      <p:ext uri="{BB962C8B-B14F-4D97-AF65-F5344CB8AC3E}">
        <p14:creationId xmlns:p14="http://schemas.microsoft.com/office/powerpoint/2010/main" val="381356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6747435" y="1095042"/>
            <a:ext cx="5288149" cy="2797505"/>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94816" y="1131944"/>
            <a:ext cx="5156198" cy="2797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600" b="1" u="sng" dirty="0">
                <a:ea typeface="+mn-ea"/>
                <a:cs typeface="+mn-cs"/>
              </a:rPr>
              <a:t>SA5 OAM Release 19 </a:t>
            </a:r>
            <a:r>
              <a:rPr lang="en-US" altLang="en-US" sz="1600" dirty="0">
                <a:ea typeface="+mn-ea"/>
                <a:cs typeface="+mn-cs"/>
              </a:rPr>
              <a:t>Freezes and other milestones, sorted by dates :</a:t>
            </a:r>
          </a:p>
          <a:p>
            <a:pPr marL="590511" indent="-379413">
              <a:defRPr/>
            </a:pPr>
            <a:r>
              <a:rPr lang="en-US" altLang="zh-CN" sz="1200" b="1" dirty="0"/>
              <a:t>Oct.2023 (SA5#151) ~Dec.2023 (SA5#152/TSG#102): </a:t>
            </a:r>
            <a:r>
              <a:rPr lang="en-US" altLang="zh-CN" sz="1200" dirty="0"/>
              <a:t>First Rel-19 Sis/WIs discussion time window. First package of Sis/WIs are targeted to be ready in TSG#102.</a:t>
            </a:r>
          </a:p>
          <a:p>
            <a:pPr marL="590511" indent="-379413">
              <a:defRPr/>
            </a:pPr>
            <a:r>
              <a:rPr lang="en-US" altLang="zh-CN" sz="1200" b="1" dirty="0"/>
              <a:t>Jan.2024 (SA5#153) ~Sep,2025 (TSG#109): Rel-19 work time window. </a:t>
            </a:r>
          </a:p>
          <a:p>
            <a:pPr marL="1122363" lvl="1" indent="-303213">
              <a:buBlip>
                <a:blip r:embed="rId4"/>
              </a:buBlip>
              <a:defRPr/>
            </a:pPr>
            <a:r>
              <a:rPr lang="en-US" altLang="zh-CN" sz="1100" dirty="0"/>
              <a:t>SA2/SA6/CT related stage2 should be ready in TSG#106, to be able to sync with SA2/SA6/CT discussion.</a:t>
            </a:r>
          </a:p>
          <a:p>
            <a:pPr marL="1122363" lvl="1" indent="-303213">
              <a:buBlip>
                <a:blip r:embed="rId4"/>
              </a:buBlip>
              <a:defRPr/>
            </a:pPr>
            <a:r>
              <a:rPr lang="en-US" altLang="zh-CN" sz="1100" dirty="0"/>
              <a:t>Standalone OAM/RAN related stage2 should be ready in TSG#108, to be able to sync with RAN discussion.</a:t>
            </a:r>
          </a:p>
          <a:p>
            <a:pPr marL="590511" indent="-379413">
              <a:defRPr/>
            </a:pPr>
            <a:r>
              <a:rPr lang="en-US" altLang="zh-CN" sz="1200" b="1" dirty="0"/>
              <a:t>Jun (SA5#155)~Sep. 2024 (SA5#156/TSG#105): </a:t>
            </a:r>
            <a:r>
              <a:rPr lang="en-US" altLang="zh-CN" sz="1200" dirty="0"/>
              <a:t>Second Rel-19 WIs discussion time window (only if there are TU left). Second package of Sis/WIs are targeted to be ready in TSG#105 .</a:t>
            </a:r>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a:off x="4753232" y="2561765"/>
            <a:ext cx="2875007" cy="882394"/>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a:off x="2910982" y="2973859"/>
            <a:ext cx="4717256" cy="1421732"/>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182178" y="2536980"/>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4315" y="3189549"/>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17" name="Content Placeholder 5">
            <a:extLst>
              <a:ext uri="{FF2B5EF4-FFF2-40B4-BE49-F238E27FC236}">
                <a16:creationId xmlns:a16="http://schemas.microsoft.com/office/drawing/2014/main" id="{2762F7F7-B371-4D1A-83D9-4515CCB26A7D}"/>
              </a:ext>
            </a:extLst>
          </p:cNvPr>
          <p:cNvSpPr>
            <a:spLocks noGrp="1"/>
          </p:cNvSpPr>
          <p:nvPr>
            <p:ph idx="1"/>
          </p:nvPr>
        </p:nvSpPr>
        <p:spPr>
          <a:xfrm>
            <a:off x="233364" y="884237"/>
            <a:ext cx="6164822" cy="497285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GB" altLang="en-US" sz="1100" dirty="0"/>
          </a:p>
          <a:p>
            <a:pPr lvl="1">
              <a:defRPr/>
            </a:pPr>
            <a:endParaRPr lang="en-US" altLang="en-US" sz="1100" b="1" dirty="0"/>
          </a:p>
          <a:p>
            <a:pPr lvl="1">
              <a:defRPr/>
            </a:pPr>
            <a:endParaRPr lang="en-US" altLang="en-US" sz="1400" b="1" dirty="0"/>
          </a:p>
        </p:txBody>
      </p:sp>
      <p:sp>
        <p:nvSpPr>
          <p:cNvPr id="18" name="Oval 1">
            <a:extLst>
              <a:ext uri="{FF2B5EF4-FFF2-40B4-BE49-F238E27FC236}">
                <a16:creationId xmlns:a16="http://schemas.microsoft.com/office/drawing/2014/main" id="{7AEC144C-EFF0-4118-8B39-A5B35E415C1D}"/>
              </a:ext>
            </a:extLst>
          </p:cNvPr>
          <p:cNvSpPr>
            <a:spLocks noChangeArrowheads="1"/>
          </p:cNvSpPr>
          <p:nvPr/>
        </p:nvSpPr>
        <p:spPr bwMode="auto">
          <a:xfrm>
            <a:off x="582613" y="1401763"/>
            <a:ext cx="6259512" cy="712787"/>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9" name="Straight Arrow Connector 6">
            <a:extLst>
              <a:ext uri="{FF2B5EF4-FFF2-40B4-BE49-F238E27FC236}">
                <a16:creationId xmlns:a16="http://schemas.microsoft.com/office/drawing/2014/main" id="{1BEC4ADB-8834-468D-90EB-6C623B212B17}"/>
              </a:ext>
            </a:extLst>
          </p:cNvPr>
          <p:cNvCxnSpPr>
            <a:cxnSpLocks noChangeShapeType="1"/>
          </p:cNvCxnSpPr>
          <p:nvPr/>
        </p:nvCxnSpPr>
        <p:spPr bwMode="auto">
          <a:xfrm>
            <a:off x="104775" y="1778000"/>
            <a:ext cx="858838"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1" name="TextBox 6">
            <a:extLst>
              <a:ext uri="{FF2B5EF4-FFF2-40B4-BE49-F238E27FC236}">
                <a16:creationId xmlns:a16="http://schemas.microsoft.com/office/drawing/2014/main" id="{DD9BF62E-5B47-4FC5-98EC-00973CBFF2A5}"/>
              </a:ext>
            </a:extLst>
          </p:cNvPr>
          <p:cNvSpPr txBox="1">
            <a:spLocks noChangeArrowheads="1"/>
          </p:cNvSpPr>
          <p:nvPr/>
        </p:nvSpPr>
        <p:spPr bwMode="auto">
          <a:xfrm>
            <a:off x="0" y="1482725"/>
            <a:ext cx="57467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a:solidFill>
                  <a:srgbClr val="FF0000"/>
                </a:solidFill>
              </a:rPr>
              <a:t>Now</a:t>
            </a:r>
          </a:p>
        </p:txBody>
      </p:sp>
      <p:sp>
        <p:nvSpPr>
          <p:cNvPr id="22" name="Freeform: Shape 1">
            <a:extLst>
              <a:ext uri="{FF2B5EF4-FFF2-40B4-BE49-F238E27FC236}">
                <a16:creationId xmlns:a16="http://schemas.microsoft.com/office/drawing/2014/main" id="{18F5ADBA-AD03-4B6B-AF6A-501CBFC8B554}"/>
              </a:ext>
            </a:extLst>
          </p:cNvPr>
          <p:cNvSpPr>
            <a:spLocks/>
          </p:cNvSpPr>
          <p:nvPr/>
        </p:nvSpPr>
        <p:spPr bwMode="auto">
          <a:xfrm>
            <a:off x="103188" y="1822450"/>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70C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3" name="Freeform: Shape 2">
            <a:extLst>
              <a:ext uri="{FF2B5EF4-FFF2-40B4-BE49-F238E27FC236}">
                <a16:creationId xmlns:a16="http://schemas.microsoft.com/office/drawing/2014/main" id="{169BC774-970E-4D3E-9DCF-12686DB3D327}"/>
              </a:ext>
            </a:extLst>
          </p:cNvPr>
          <p:cNvSpPr>
            <a:spLocks/>
          </p:cNvSpPr>
          <p:nvPr/>
        </p:nvSpPr>
        <p:spPr bwMode="auto">
          <a:xfrm>
            <a:off x="101600" y="1238250"/>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5" name="Rectangle 12">
            <a:extLst>
              <a:ext uri="{FF2B5EF4-FFF2-40B4-BE49-F238E27FC236}">
                <a16:creationId xmlns:a16="http://schemas.microsoft.com/office/drawing/2014/main" id="{CB056949-514F-4C56-A814-5C7EB85DB53A}"/>
              </a:ext>
            </a:extLst>
          </p:cNvPr>
          <p:cNvSpPr>
            <a:spLocks noChangeArrowheads="1"/>
          </p:cNvSpPr>
          <p:nvPr/>
        </p:nvSpPr>
        <p:spPr bwMode="auto">
          <a:xfrm>
            <a:off x="6747435" y="4014556"/>
            <a:ext cx="5288149" cy="217288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341313" indent="-341313">
              <a:spcBef>
                <a:spcPct val="20000"/>
              </a:spcBef>
              <a:buBlip>
                <a:blip r:embed="rId3"/>
              </a:buBlip>
              <a:defRPr/>
            </a:pPr>
            <a:r>
              <a:rPr lang="en-US" altLang="en-US" sz="1600" b="1" u="sng" dirty="0">
                <a:latin typeface="+mn-lt"/>
                <a:cs typeface="+mn-cs"/>
              </a:rPr>
              <a:t>SA5 CH Release 19 </a:t>
            </a:r>
            <a:r>
              <a:rPr lang="en-US" altLang="en-US" sz="1600" dirty="0">
                <a:latin typeface="+mn-lt"/>
                <a:cs typeface="+mn-cs"/>
              </a:rPr>
              <a:t>Freezes and other milestones, sorted by dates :</a:t>
            </a:r>
          </a:p>
          <a:p>
            <a:pPr marL="590511" indent="-379413">
              <a:spcBef>
                <a:spcPct val="20000"/>
              </a:spcBef>
              <a:buBlip>
                <a:blip r:embed="rId2"/>
              </a:buBlip>
              <a:defRPr/>
            </a:pPr>
            <a:r>
              <a:rPr lang="en-US" altLang="zh-CN" sz="1200" b="1" dirty="0">
                <a:latin typeface="+mn-lt"/>
                <a:ea typeface="MS PGothic" panose="020B0600070205080204" pitchFamily="34" charset="-128"/>
              </a:rPr>
              <a:t>May 2024 (SA5#155): </a:t>
            </a:r>
            <a:r>
              <a:rPr lang="en-US" altLang="zh-CN" sz="1200" dirty="0">
                <a:latin typeface="+mn-lt"/>
                <a:ea typeface="MS PGothic" panose="020B0600070205080204" pitchFamily="34" charset="-128"/>
              </a:rPr>
              <a:t>First Rel-19 SIs/WIs discussion time window based on SA2 SID. </a:t>
            </a:r>
          </a:p>
          <a:p>
            <a:pPr marL="590511" indent="-379413">
              <a:spcBef>
                <a:spcPct val="20000"/>
              </a:spcBef>
              <a:buBlip>
                <a:blip r:embed="rId2"/>
              </a:buBlip>
              <a:defRPr/>
            </a:pPr>
            <a:r>
              <a:rPr lang="en-US" altLang="zh-CN" sz="1200" b="1" dirty="0">
                <a:latin typeface="+mn-lt"/>
                <a:ea typeface="MS PGothic" panose="020B0600070205080204" pitchFamily="34" charset="-128"/>
              </a:rPr>
              <a:t>Aug 2024 (SA5#156): </a:t>
            </a:r>
            <a:r>
              <a:rPr lang="en-US" altLang="zh-CN" sz="1200" dirty="0">
                <a:latin typeface="+mn-lt"/>
                <a:ea typeface="MS PGothic" panose="020B0600070205080204" pitchFamily="34" charset="-128"/>
              </a:rPr>
              <a:t>Rel-19 SIs/WIs check point with SA2 SIs approvals.</a:t>
            </a:r>
          </a:p>
          <a:p>
            <a:pPr marL="590511" indent="-379413">
              <a:spcBef>
                <a:spcPct val="20000"/>
              </a:spcBef>
              <a:buBlip>
                <a:blip r:embed="rId2"/>
              </a:buBlip>
              <a:defRPr/>
            </a:pPr>
            <a:r>
              <a:rPr lang="en-US" altLang="zh-CN" sz="1200" b="1" dirty="0">
                <a:latin typeface="+mn-lt"/>
                <a:ea typeface="MS PGothic" panose="020B0600070205080204" pitchFamily="34" charset="-128"/>
              </a:rPr>
              <a:t>Nov 2024 (SA5#158): </a:t>
            </a:r>
            <a:r>
              <a:rPr lang="en-US" altLang="zh-CN" sz="1200" dirty="0">
                <a:latin typeface="+mn-lt"/>
                <a:ea typeface="MS PGothic" panose="020B0600070205080204" pitchFamily="34" charset="-128"/>
              </a:rPr>
              <a:t>Target for SID completion and First Rel-19 WIs discussion time window based on SA2 WIs</a:t>
            </a:r>
          </a:p>
          <a:p>
            <a:pPr marL="590511" indent="-379413">
              <a:spcBef>
                <a:spcPct val="20000"/>
              </a:spcBef>
              <a:buBlip>
                <a:blip r:embed="rId2"/>
              </a:buBlip>
              <a:defRPr/>
            </a:pPr>
            <a:r>
              <a:rPr lang="en-US" altLang="zh-CN" sz="1200" b="1" dirty="0">
                <a:latin typeface="+mn-lt"/>
                <a:ea typeface="MS PGothic" panose="020B0600070205080204" pitchFamily="34" charset="-128"/>
              </a:rPr>
              <a:t>Jan 2025 (SA5#159): </a:t>
            </a:r>
            <a:r>
              <a:rPr lang="en-US" altLang="zh-CN" sz="1200" dirty="0">
                <a:latin typeface="+mn-lt"/>
                <a:ea typeface="MS PGothic" panose="020B0600070205080204" pitchFamily="34" charset="-128"/>
              </a:rPr>
              <a:t>Rel-19 WIs package update</a:t>
            </a:r>
          </a:p>
          <a:p>
            <a:pPr marL="590511" indent="-379413">
              <a:spcBef>
                <a:spcPct val="20000"/>
              </a:spcBef>
              <a:buBlip>
                <a:blip r:embed="rId2"/>
              </a:buBlip>
              <a:defRPr/>
            </a:pPr>
            <a:r>
              <a:rPr lang="en-US" altLang="zh-CN" sz="1200" b="1" dirty="0">
                <a:latin typeface="+mn-lt"/>
                <a:ea typeface="MS PGothic" panose="020B0600070205080204" pitchFamily="34" charset="-128"/>
              </a:rPr>
              <a:t>Dec 2025 (SA#110): </a:t>
            </a:r>
            <a:r>
              <a:rPr lang="en-US" altLang="zh-CN" sz="1200" dirty="0">
                <a:latin typeface="+mn-lt"/>
                <a:ea typeface="MS PGothic" panose="020B0600070205080204" pitchFamily="34" charset="-128"/>
              </a:rPr>
              <a:t>Rel-19 WIs package complete</a:t>
            </a:r>
          </a:p>
          <a:p>
            <a:pPr marL="590511" indent="-379413">
              <a:spcBef>
                <a:spcPct val="20000"/>
              </a:spcBef>
              <a:buBlip>
                <a:blip r:embed="rId2"/>
              </a:buBlip>
              <a:defRPr/>
            </a:pPr>
            <a:endParaRPr lang="en-US" altLang="zh-CN" sz="1200" dirty="0">
              <a:latin typeface="+mn-lt"/>
              <a:ea typeface="MS PGothic" panose="020B0600070205080204" pitchFamily="34" charset="-128"/>
            </a:endParaRPr>
          </a:p>
          <a:p>
            <a:endParaRPr lang="en-US" altLang="en-US" dirty="0"/>
          </a:p>
        </p:txBody>
      </p:sp>
      <p:cxnSp>
        <p:nvCxnSpPr>
          <p:cNvPr id="26" name="直接箭头连接符 13">
            <a:extLst>
              <a:ext uri="{FF2B5EF4-FFF2-40B4-BE49-F238E27FC236}">
                <a16:creationId xmlns:a16="http://schemas.microsoft.com/office/drawing/2014/main" id="{473F47AF-C94A-4EC9-B2E3-538116AA1FAC}"/>
              </a:ext>
            </a:extLst>
          </p:cNvPr>
          <p:cNvCxnSpPr>
            <a:cxnSpLocks noChangeShapeType="1"/>
          </p:cNvCxnSpPr>
          <p:nvPr/>
        </p:nvCxnSpPr>
        <p:spPr bwMode="auto">
          <a:xfrm flipH="1" flipV="1">
            <a:off x="4753232" y="3667760"/>
            <a:ext cx="2257168" cy="1645920"/>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 name="直接箭头连接符 13">
            <a:extLst>
              <a:ext uri="{FF2B5EF4-FFF2-40B4-BE49-F238E27FC236}">
                <a16:creationId xmlns:a16="http://schemas.microsoft.com/office/drawing/2014/main" id="{57130192-4B2B-4A94-A644-D9F2CB581BD5}"/>
              </a:ext>
            </a:extLst>
          </p:cNvPr>
          <p:cNvCxnSpPr>
            <a:cxnSpLocks noChangeShapeType="1"/>
          </p:cNvCxnSpPr>
          <p:nvPr/>
        </p:nvCxnSpPr>
        <p:spPr bwMode="auto">
          <a:xfrm flipH="1" flipV="1">
            <a:off x="2997200" y="5100997"/>
            <a:ext cx="4013200" cy="778488"/>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923119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7"/>
            <a:ext cx="10899103" cy="5533823"/>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Oct.2023 (SA5#151) ~Dec.2023 (SA5#152/TSG#102): First Rel-19 Sis/WIs discussion time window. First package of Sis/WIs are targeted to be ready in TSG#102.</a:t>
            </a:r>
          </a:p>
          <a:p>
            <a:pPr marL="609585" lvl="0" indent="-609585">
              <a:spcBef>
                <a:spcPct val="20000"/>
              </a:spcBef>
              <a:buBlip>
                <a:blip r:embed="rId2"/>
              </a:buBlip>
              <a:defRPr/>
            </a:pPr>
            <a:r>
              <a:rPr lang="en-US" altLang="zh-CN" sz="1200" dirty="0">
                <a:latin typeface="+mn-lt"/>
              </a:rPr>
              <a:t>Jan.2024 (SA5#153) ~Sep,2025 (TSG#109): Rel-19 work time window. </a:t>
            </a:r>
          </a:p>
          <a:p>
            <a:pPr marL="1217598" lvl="1" indent="-609585">
              <a:spcBef>
                <a:spcPct val="20000"/>
              </a:spcBef>
              <a:buBlip>
                <a:blip r:embed="rId2"/>
              </a:buBlip>
              <a:defRPr/>
            </a:pPr>
            <a:r>
              <a:rPr lang="en-US" altLang="zh-CN" sz="1200" dirty="0">
                <a:latin typeface="+mn-lt"/>
              </a:rPr>
              <a:t>SA2/SA6/CT related stage2 should be ready in TSG#106, to be able to sync with SA2/SA6/CT discussion.</a:t>
            </a:r>
          </a:p>
          <a:p>
            <a:pPr marL="1217598" lvl="1" indent="-609585">
              <a:spcBef>
                <a:spcPct val="20000"/>
              </a:spcBef>
              <a:buBlip>
                <a:blip r:embed="rId2"/>
              </a:buBlip>
              <a:defRPr/>
            </a:pPr>
            <a:r>
              <a:rPr lang="en-US" altLang="zh-CN" sz="1200" dirty="0">
                <a:latin typeface="+mn-lt"/>
              </a:rPr>
              <a:t>Standalone OAM/RAN related stage2 should be ready in TSG#108, to be able to sync with RAN discussion.</a:t>
            </a:r>
          </a:p>
          <a:p>
            <a:pPr marL="609585" lvl="0" indent="-609585">
              <a:spcBef>
                <a:spcPct val="20000"/>
              </a:spcBef>
              <a:buBlip>
                <a:blip r:embed="rId2"/>
              </a:buBlip>
              <a:defRPr/>
            </a:pPr>
            <a:r>
              <a:rPr lang="en-US" altLang="zh-CN" sz="1200" dirty="0">
                <a:latin typeface="+mn-lt"/>
              </a:rPr>
              <a:t>Jun (SA5#155)~Sep. 2024 (SA5#156/TSG#105): Second Rel-19 WIs discussion time window (only if there are TU left). Second package of Sis/WIs are targeted to be ready in TSG#105 .</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264283" y="174106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16004" y="1408711"/>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240143" y="316361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191864" y="283126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10" name="Straight Arrow Connector 6">
            <a:extLst>
              <a:ext uri="{FF2B5EF4-FFF2-40B4-BE49-F238E27FC236}">
                <a16:creationId xmlns:a16="http://schemas.microsoft.com/office/drawing/2014/main" id="{DD1E3984-672A-4FA1-880D-FDDEDAE76EE2}"/>
              </a:ext>
            </a:extLst>
          </p:cNvPr>
          <p:cNvCxnSpPr>
            <a:cxnSpLocks noChangeShapeType="1"/>
          </p:cNvCxnSpPr>
          <p:nvPr/>
        </p:nvCxnSpPr>
        <p:spPr bwMode="auto">
          <a:xfrm>
            <a:off x="228073" y="3780672"/>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TextBox 6">
            <a:extLst>
              <a:ext uri="{FF2B5EF4-FFF2-40B4-BE49-F238E27FC236}">
                <a16:creationId xmlns:a16="http://schemas.microsoft.com/office/drawing/2014/main" id="{EA23F91F-A2A7-4708-BB99-3016616F215B}"/>
              </a:ext>
            </a:extLst>
          </p:cNvPr>
          <p:cNvSpPr txBox="1">
            <a:spLocks noChangeArrowheads="1"/>
          </p:cNvSpPr>
          <p:nvPr/>
        </p:nvSpPr>
        <p:spPr bwMode="auto">
          <a:xfrm>
            <a:off x="179794" y="3448319"/>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7"/>
            <a:ext cx="10899103" cy="3000821"/>
          </a:xfrm>
          <a:prstGeom prst="rect">
            <a:avLst/>
          </a:prstGeom>
          <a:solidFill>
            <a:schemeClr val="bg1"/>
          </a:solidFill>
        </p:spPr>
        <p:txBody>
          <a:bodyPr wrap="square">
            <a:spAutoFit/>
          </a:bodyPr>
          <a:lstStyle/>
          <a:p>
            <a:r>
              <a:rPr lang="en-US" altLang="zh-CN" sz="1100" b="1" dirty="0">
                <a:latin typeface="+mn-lt"/>
              </a:rPr>
              <a:t>SA5 CH Release 18 progressing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Dec 2023 (TSG#102): Stage 2 Functional work Freeze</a:t>
            </a:r>
          </a:p>
          <a:p>
            <a:pPr marL="609585" indent="-609585">
              <a:spcBef>
                <a:spcPct val="20000"/>
              </a:spcBef>
              <a:buBlip>
                <a:blip r:embed="rId2"/>
              </a:buBlip>
              <a:defRPr/>
            </a:pPr>
            <a:r>
              <a:rPr lang="en-US" altLang="zh-CN" sz="1200" dirty="0">
                <a:latin typeface="+mn-lt"/>
                <a:cs typeface="+mn-cs"/>
              </a:rPr>
              <a:t>Mar 2024 (TSG#103): Stage 3 Functional work Freeze</a:t>
            </a:r>
          </a:p>
          <a:p>
            <a:pPr marL="609585" indent="-609585">
              <a:spcBef>
                <a:spcPct val="20000"/>
              </a:spcBef>
              <a:buBlip>
                <a:blip r:embed="rId2"/>
              </a:buBlip>
              <a:defRPr/>
            </a:pPr>
            <a:r>
              <a:rPr lang="en-US" altLang="zh-CN" sz="1200" dirty="0">
                <a:latin typeface="+mn-lt"/>
                <a:cs typeface="+mn-cs"/>
              </a:rPr>
              <a:t>June 2024 (TSG#104): Stage 3 Code freeze for ASN.1 and OpenAPI yaml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CH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May 2024 (SA5#151): </a:t>
            </a:r>
            <a:r>
              <a:rPr lang="en-GB" altLang="zh-CN" sz="1200" dirty="0">
                <a:latin typeface="+mn-lt"/>
              </a:rPr>
              <a:t>First Rel-19 SIs/WIs discussion time window based on SA2 SID. </a:t>
            </a:r>
          </a:p>
          <a:p>
            <a:pPr marL="609585" lvl="0" indent="-609585">
              <a:spcBef>
                <a:spcPct val="20000"/>
              </a:spcBef>
              <a:buBlip>
                <a:blip r:embed="rId2"/>
              </a:buBlip>
              <a:defRPr/>
            </a:pPr>
            <a:r>
              <a:rPr lang="en-US" altLang="zh-CN" sz="1200" dirty="0">
                <a:latin typeface="+mn-lt"/>
              </a:rPr>
              <a:t>Aug 2024 (SA5#156): Rel-19 SIs/WIs check point with SA2 SIs approvals.</a:t>
            </a:r>
          </a:p>
          <a:p>
            <a:pPr marL="609585" lvl="0" indent="-609585">
              <a:spcBef>
                <a:spcPct val="20000"/>
              </a:spcBef>
              <a:buBlip>
                <a:blip r:embed="rId2"/>
              </a:buBlip>
              <a:defRPr/>
            </a:pPr>
            <a:r>
              <a:rPr lang="en-US" altLang="zh-CN" sz="1200" dirty="0">
                <a:latin typeface="+mn-lt"/>
              </a:rPr>
              <a:t>Nov 2024 (SA5#158): Target for SID completion and First Rel-19 WIs discussion time window based on SA2 WIs</a:t>
            </a:r>
          </a:p>
          <a:p>
            <a:pPr marL="609585" lvl="0" indent="-609585">
              <a:spcBef>
                <a:spcPct val="20000"/>
              </a:spcBef>
              <a:buBlip>
                <a:blip r:embed="rId2"/>
              </a:buBlip>
              <a:defRPr/>
            </a:pPr>
            <a:r>
              <a:rPr lang="en-US" altLang="zh-CN" sz="1200" dirty="0">
                <a:latin typeface="+mn-lt"/>
              </a:rPr>
              <a:t>Jan 2025 (SA5#159): Rel-19 WIs package update</a:t>
            </a:r>
          </a:p>
          <a:p>
            <a:pPr marL="609585" lvl="0" indent="-609585">
              <a:spcBef>
                <a:spcPct val="20000"/>
              </a:spcBef>
              <a:buBlip>
                <a:blip r:embed="rId2"/>
              </a:buBlip>
              <a:defRPr/>
            </a:pPr>
            <a:r>
              <a:rPr lang="en-US" altLang="zh-CN" sz="1200" dirty="0">
                <a:latin typeface="+mn-lt"/>
              </a:rPr>
              <a:t>Dec 2025 (SA#110): Rel-19 WIs package complete</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SA5 CH work is related to SA2 Sis/WIs work completion and should not start beforehand</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CH time planning</a:t>
            </a:r>
            <a:endParaRPr lang="en-US" sz="2800" dirty="0"/>
          </a:p>
        </p:txBody>
      </p:sp>
    </p:spTree>
    <p:extLst>
      <p:ext uri="{BB962C8B-B14F-4D97-AF65-F5344CB8AC3E}">
        <p14:creationId xmlns:p14="http://schemas.microsoft.com/office/powerpoint/2010/main" val="2698742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22A5F14C-7D5B-4F46-BDDC-8A6702E73FD1}"/>
              </a:ext>
            </a:extLst>
          </p:cNvPr>
          <p:cNvSpPr>
            <a:spLocks noGrp="1"/>
          </p:cNvSpPr>
          <p:nvPr>
            <p:ph type="title"/>
          </p:nvPr>
        </p:nvSpPr>
        <p:spPr>
          <a:xfrm>
            <a:off x="200554" y="140029"/>
            <a:ext cx="9585583" cy="1143000"/>
          </a:xfrm>
        </p:spPr>
        <p:txBody>
          <a:bodyPr/>
          <a:lstStyle/>
          <a:p>
            <a:r>
              <a:rPr lang="en-US" altLang="zh-CN" sz="3200" dirty="0"/>
              <a:t>Detailed view of SA5 OAM relation with other groups (for SA5 internal use)</a:t>
            </a:r>
            <a:endParaRPr lang="en-US" sz="3200" dirty="0"/>
          </a:p>
        </p:txBody>
      </p:sp>
      <p:sp>
        <p:nvSpPr>
          <p:cNvPr id="5" name="Rounded Rectangle 43">
            <a:extLst>
              <a:ext uri="{FF2B5EF4-FFF2-40B4-BE49-F238E27FC236}">
                <a16:creationId xmlns:a16="http://schemas.microsoft.com/office/drawing/2014/main" id="{1DC00A6A-5C7E-4718-A2C1-6B2ED5397608}"/>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1102A39B-0A4E-4D20-8C66-ABEB5DD6FB52}"/>
              </a:ext>
            </a:extLst>
          </p:cNvPr>
          <p:cNvSpPr/>
          <p:nvPr/>
        </p:nvSpPr>
        <p:spPr>
          <a:xfrm>
            <a:off x="968289" y="4419381"/>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0C857A45-9860-4926-8141-64E266036DF4}"/>
              </a:ext>
            </a:extLst>
          </p:cNvPr>
          <p:cNvSpPr/>
          <p:nvPr/>
        </p:nvSpPr>
        <p:spPr>
          <a:xfrm>
            <a:off x="2206266" y="4422595"/>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1256FBFC-F827-4307-8841-9799FFEBF27C}"/>
              </a:ext>
            </a:extLst>
          </p:cNvPr>
          <p:cNvSpPr/>
          <p:nvPr/>
        </p:nvSpPr>
        <p:spPr>
          <a:xfrm>
            <a:off x="3411456" y="443330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82A2EFBB-6094-4509-AB1A-FCDA4C81AD33}"/>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2F634937-A03C-43A0-BEC5-FC3EDA30F107}"/>
              </a:ext>
            </a:extLst>
          </p:cNvPr>
          <p:cNvSpPr/>
          <p:nvPr/>
        </p:nvSpPr>
        <p:spPr>
          <a:xfrm>
            <a:off x="5852039" y="4422003"/>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4A54BA2F-D824-466F-9014-D0F13B190F2D}"/>
              </a:ext>
            </a:extLst>
          </p:cNvPr>
          <p:cNvCxnSpPr>
            <a:cxnSpLocks/>
            <a:stCxn id="5" idx="3"/>
            <a:endCxn id="22" idx="0"/>
          </p:cNvCxnSpPr>
          <p:nvPr/>
        </p:nvCxnSpPr>
        <p:spPr>
          <a:xfrm flipV="1">
            <a:off x="2172568" y="2108714"/>
            <a:ext cx="3043399" cy="250070"/>
          </a:xfrm>
          <a:prstGeom prst="curvedConnector4">
            <a:avLst>
              <a:gd name="adj1" fmla="val 41064"/>
              <a:gd name="adj2" fmla="val 233457"/>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58110576-2C49-4AD3-9BD6-8F222B505E67}"/>
              </a:ext>
            </a:extLst>
          </p:cNvPr>
          <p:cNvSpPr/>
          <p:nvPr/>
        </p:nvSpPr>
        <p:spPr>
          <a:xfrm>
            <a:off x="6894948" y="3110188"/>
            <a:ext cx="879060"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777DAAEE-5E12-48DA-882E-C32FB2947D08}"/>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5" name="TextBox 66">
            <a:extLst>
              <a:ext uri="{FF2B5EF4-FFF2-40B4-BE49-F238E27FC236}">
                <a16:creationId xmlns:a16="http://schemas.microsoft.com/office/drawing/2014/main" id="{8AAEAAC3-8550-4736-97A0-2105F58F9E2B}"/>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6" name="TextBox 137">
            <a:extLst>
              <a:ext uri="{FF2B5EF4-FFF2-40B4-BE49-F238E27FC236}">
                <a16:creationId xmlns:a16="http://schemas.microsoft.com/office/drawing/2014/main" id="{C4758765-CD71-42AA-8CB7-209B38BB915F}"/>
              </a:ext>
            </a:extLst>
          </p:cNvPr>
          <p:cNvSpPr txBox="1">
            <a:spLocks noChangeArrowheads="1"/>
          </p:cNvSpPr>
          <p:nvPr/>
        </p:nvSpPr>
        <p:spPr bwMode="auto">
          <a:xfrm>
            <a:off x="236360" y="4114952"/>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7" name="TextBox 138">
            <a:extLst>
              <a:ext uri="{FF2B5EF4-FFF2-40B4-BE49-F238E27FC236}">
                <a16:creationId xmlns:a16="http://schemas.microsoft.com/office/drawing/2014/main" id="{0191AC53-2AD4-43EA-9959-6DCE906543E4}"/>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8" name="Straight Arrow Connector 86">
            <a:extLst>
              <a:ext uri="{FF2B5EF4-FFF2-40B4-BE49-F238E27FC236}">
                <a16:creationId xmlns:a16="http://schemas.microsoft.com/office/drawing/2014/main" id="{63C9A29F-AF57-436C-83C1-FA39F1465D7A}"/>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TextBox 87">
            <a:extLst>
              <a:ext uri="{FF2B5EF4-FFF2-40B4-BE49-F238E27FC236}">
                <a16:creationId xmlns:a16="http://schemas.microsoft.com/office/drawing/2014/main" id="{FDC034E5-8114-4A5A-A738-B3F64731AF8D}"/>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1" name="Curved Connector 56">
            <a:extLst>
              <a:ext uri="{FF2B5EF4-FFF2-40B4-BE49-F238E27FC236}">
                <a16:creationId xmlns:a16="http://schemas.microsoft.com/office/drawing/2014/main" id="{74E3FF5E-1421-477A-94CE-9141BE909288}"/>
              </a:ext>
            </a:extLst>
          </p:cNvPr>
          <p:cNvCxnSpPr>
            <a:cxnSpLocks/>
            <a:stCxn id="12" idx="0"/>
            <a:endCxn id="23" idx="0"/>
          </p:cNvCxnSpPr>
          <p:nvPr/>
        </p:nvCxnSpPr>
        <p:spPr>
          <a:xfrm rot="16200000" flipH="1" flipV="1">
            <a:off x="5613667" y="2712488"/>
            <a:ext cx="1323112" cy="2118511"/>
          </a:xfrm>
          <a:prstGeom prst="curvedConnector3">
            <a:avLst>
              <a:gd name="adj1" fmla="val -1727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ounded Rectangle 49">
            <a:extLst>
              <a:ext uri="{FF2B5EF4-FFF2-40B4-BE49-F238E27FC236}">
                <a16:creationId xmlns:a16="http://schemas.microsoft.com/office/drawing/2014/main" id="{14FACAD1-7808-48CA-9E75-7D4F893EC51F}"/>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3" name="Rounded Rectangle 49">
            <a:extLst>
              <a:ext uri="{FF2B5EF4-FFF2-40B4-BE49-F238E27FC236}">
                <a16:creationId xmlns:a16="http://schemas.microsoft.com/office/drawing/2014/main" id="{F63DA8E8-F85D-4022-BF17-62C2652502F7}"/>
              </a:ext>
            </a:extLst>
          </p:cNvPr>
          <p:cNvSpPr/>
          <p:nvPr/>
        </p:nvSpPr>
        <p:spPr>
          <a:xfrm>
            <a:off x="4672079" y="443330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4" name="Curved Connector 56">
            <a:extLst>
              <a:ext uri="{FF2B5EF4-FFF2-40B4-BE49-F238E27FC236}">
                <a16:creationId xmlns:a16="http://schemas.microsoft.com/office/drawing/2014/main" id="{68E5ED2B-33FF-4CBE-8C79-616FF630A1F8}"/>
              </a:ext>
            </a:extLst>
          </p:cNvPr>
          <p:cNvCxnSpPr>
            <a:cxnSpLocks/>
            <a:stCxn id="22" idx="2"/>
            <a:endCxn id="23" idx="0"/>
          </p:cNvCxnSpPr>
          <p:nvPr/>
        </p:nvCxnSpPr>
        <p:spPr>
          <a:xfrm rot="5400000">
            <a:off x="4362521" y="3579854"/>
            <a:ext cx="170689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132">
            <a:extLst>
              <a:ext uri="{FF2B5EF4-FFF2-40B4-BE49-F238E27FC236}">
                <a16:creationId xmlns:a16="http://schemas.microsoft.com/office/drawing/2014/main" id="{0472879E-8774-4A0C-A772-9FCE0F1EC843}"/>
              </a:ext>
            </a:extLst>
          </p:cNvPr>
          <p:cNvCxnSpPr/>
          <p:nvPr/>
        </p:nvCxnSpPr>
        <p:spPr>
          <a:xfrm rot="16200000" flipH="1">
            <a:off x="4985814" y="5123198"/>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Curved Connector 56">
            <a:extLst>
              <a:ext uri="{FF2B5EF4-FFF2-40B4-BE49-F238E27FC236}">
                <a16:creationId xmlns:a16="http://schemas.microsoft.com/office/drawing/2014/main" id="{A9ED7FB2-2F52-46E3-BCED-0D2AED2746B2}"/>
              </a:ext>
            </a:extLst>
          </p:cNvPr>
          <p:cNvCxnSpPr>
            <a:cxnSpLocks/>
            <a:stCxn id="13" idx="0"/>
            <a:endCxn id="23" idx="2"/>
          </p:cNvCxnSpPr>
          <p:nvPr/>
        </p:nvCxnSpPr>
        <p:spPr>
          <a:xfrm rot="5400000" flipH="1" flipV="1">
            <a:off x="3723511" y="3876770"/>
            <a:ext cx="502495" cy="2482417"/>
          </a:xfrm>
          <a:prstGeom prst="curvedConnector3">
            <a:avLst>
              <a:gd name="adj1" fmla="val 5000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Curved Connector 56">
            <a:extLst>
              <a:ext uri="{FF2B5EF4-FFF2-40B4-BE49-F238E27FC236}">
                <a16:creationId xmlns:a16="http://schemas.microsoft.com/office/drawing/2014/main" id="{C9B3D3A1-D067-4CB2-9679-462F70BB8B18}"/>
              </a:ext>
            </a:extLst>
          </p:cNvPr>
          <p:cNvCxnSpPr>
            <a:cxnSpLocks/>
            <a:stCxn id="23" idx="0"/>
            <a:endCxn id="6" idx="0"/>
          </p:cNvCxnSpPr>
          <p:nvPr/>
        </p:nvCxnSpPr>
        <p:spPr>
          <a:xfrm rot="16200000" flipV="1">
            <a:off x="3357113" y="2574446"/>
            <a:ext cx="13919" cy="3703790"/>
          </a:xfrm>
          <a:prstGeom prst="curvedConnector3">
            <a:avLst>
              <a:gd name="adj1" fmla="val 7305654"/>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5" name="Curved Connector 56">
            <a:extLst>
              <a:ext uri="{FF2B5EF4-FFF2-40B4-BE49-F238E27FC236}">
                <a16:creationId xmlns:a16="http://schemas.microsoft.com/office/drawing/2014/main" id="{7921B2B9-2ADD-4563-BA3E-EF4B75B7AC37}"/>
              </a:ext>
            </a:extLst>
          </p:cNvPr>
          <p:cNvCxnSpPr>
            <a:cxnSpLocks/>
            <a:stCxn id="23" idx="0"/>
            <a:endCxn id="7" idx="0"/>
          </p:cNvCxnSpPr>
          <p:nvPr/>
        </p:nvCxnSpPr>
        <p:spPr>
          <a:xfrm rot="16200000" flipV="1">
            <a:off x="3977709" y="3195041"/>
            <a:ext cx="10705" cy="2465813"/>
          </a:xfrm>
          <a:prstGeom prst="curvedConnector3">
            <a:avLst>
              <a:gd name="adj1" fmla="val 669873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Curved Connector 56">
            <a:extLst>
              <a:ext uri="{FF2B5EF4-FFF2-40B4-BE49-F238E27FC236}">
                <a16:creationId xmlns:a16="http://schemas.microsoft.com/office/drawing/2014/main" id="{5C35442E-FB53-4E56-A3EF-3680899DA1E7}"/>
              </a:ext>
            </a:extLst>
          </p:cNvPr>
          <p:cNvCxnSpPr>
            <a:cxnSpLocks/>
            <a:endCxn id="8" idx="0"/>
          </p:cNvCxnSpPr>
          <p:nvPr/>
        </p:nvCxnSpPr>
        <p:spPr>
          <a:xfrm rot="10800000">
            <a:off x="3955345" y="4433301"/>
            <a:ext cx="1413027" cy="152403"/>
          </a:xfrm>
          <a:prstGeom prst="curvedConnector4">
            <a:avLst>
              <a:gd name="adj1" fmla="val 10933"/>
              <a:gd name="adj2" fmla="val 24999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Curved Connector 56">
            <a:extLst>
              <a:ext uri="{FF2B5EF4-FFF2-40B4-BE49-F238E27FC236}">
                <a16:creationId xmlns:a16="http://schemas.microsoft.com/office/drawing/2014/main" id="{4D11EA09-44BE-4F08-B89D-36F1966F1FD5}"/>
              </a:ext>
            </a:extLst>
          </p:cNvPr>
          <p:cNvCxnSpPr>
            <a:cxnSpLocks/>
            <a:stCxn id="10" idx="0"/>
            <a:endCxn id="23" idx="0"/>
          </p:cNvCxnSpPr>
          <p:nvPr/>
        </p:nvCxnSpPr>
        <p:spPr>
          <a:xfrm rot="16200000" flipH="1" flipV="1">
            <a:off x="5769373" y="3868596"/>
            <a:ext cx="11297" cy="1118109"/>
          </a:xfrm>
          <a:prstGeom prst="curvedConnector3">
            <a:avLst>
              <a:gd name="adj1" fmla="val -202354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 name="文本框 37">
            <a:extLst>
              <a:ext uri="{FF2B5EF4-FFF2-40B4-BE49-F238E27FC236}">
                <a16:creationId xmlns:a16="http://schemas.microsoft.com/office/drawing/2014/main" id="{16365949-E4B1-45CF-BF7B-5DBD0F3B6F16}"/>
              </a:ext>
            </a:extLst>
          </p:cNvPr>
          <p:cNvSpPr txBox="1"/>
          <p:nvPr/>
        </p:nvSpPr>
        <p:spPr>
          <a:xfrm>
            <a:off x="8877939" y="1376531"/>
            <a:ext cx="3271818" cy="2339102"/>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Cooperation on 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b="1" dirty="0"/>
              <a:t>8. RAN3: </a:t>
            </a:r>
            <a:r>
              <a:rPr lang="en-US" altLang="zh-CN" sz="1100" dirty="0"/>
              <a:t>SON, EE, data collection, AIML, RAN NF management</a:t>
            </a:r>
            <a:endParaRPr lang="zh-CN" altLang="en-US" sz="1100" dirty="0"/>
          </a:p>
        </p:txBody>
      </p:sp>
      <p:sp>
        <p:nvSpPr>
          <p:cNvPr id="130" name="Rectangle 129">
            <a:extLst>
              <a:ext uri="{FF2B5EF4-FFF2-40B4-BE49-F238E27FC236}">
                <a16:creationId xmlns:a16="http://schemas.microsoft.com/office/drawing/2014/main" id="{F8A0B693-D807-4AE2-8F7F-FDCDDA41E10A}"/>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BFF039A6-40A7-403F-8B45-1637F02DDECA}"/>
              </a:ext>
            </a:extLst>
          </p:cNvPr>
          <p:cNvSpPr/>
          <p:nvPr/>
        </p:nvSpPr>
        <p:spPr>
          <a:xfrm>
            <a:off x="8932494" y="3653321"/>
            <a:ext cx="3186801" cy="2846933"/>
          </a:xfrm>
          <a:prstGeom prst="rect">
            <a:avLst/>
          </a:prstGeom>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SBI-OAM, Open Gateway, GST requirements (NG.116) as input</a:t>
            </a:r>
          </a:p>
          <a:p>
            <a:pPr lvl="1"/>
            <a:r>
              <a:rPr lang="en-US" altLang="zh-CN" sz="1100" b="1" dirty="0">
                <a:solidFill>
                  <a:prstClr val="black"/>
                </a:solidFill>
              </a:rPr>
              <a:t>2. CAMARA: </a:t>
            </a:r>
            <a:r>
              <a:rPr lang="en-US" altLang="zh-CN" sz="1100" dirty="0">
                <a:solidFill>
                  <a:prstClr val="black"/>
                </a:solidFill>
              </a:rPr>
              <a:t>support of dev-friendly APIs delivering Open Gateway services (i.e., service APIs)</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SG2/SG5/SG13: </a:t>
            </a:r>
            <a:r>
              <a:rPr lang="en-US" altLang="zh-CN" sz="1100" dirty="0">
                <a:solidFill>
                  <a:prstClr val="black"/>
                </a:solidFill>
              </a:rPr>
              <a:t>EE</a:t>
            </a:r>
          </a:p>
          <a:p>
            <a:pPr lvl="1"/>
            <a:r>
              <a:rPr lang="en-US" altLang="zh-CN" sz="1100" b="1" dirty="0">
                <a:solidFill>
                  <a:prstClr val="black"/>
                </a:solidFill>
              </a:rPr>
              <a:t>5. TMF: </a:t>
            </a:r>
            <a:r>
              <a:rPr lang="en-US" altLang="zh-CN" sz="1100" dirty="0">
                <a:solidFill>
                  <a:prstClr val="black"/>
                </a:solidFill>
              </a:rPr>
              <a:t>Autonomous networks level and evaluation, intent, support of TM Forum APIs delivering Open Gateway OAM (i.e., operate APIs)</a:t>
            </a:r>
          </a:p>
          <a:p>
            <a:pPr lvl="1"/>
            <a:r>
              <a:rPr lang="en-US" altLang="zh-CN" sz="1100" b="1" dirty="0">
                <a:solidFill>
                  <a:prstClr val="black"/>
                </a:solidFill>
              </a:rPr>
              <a:t>6. ONAP: </a:t>
            </a:r>
            <a:r>
              <a:rPr lang="en-US" altLang="zh-CN" sz="1100" dirty="0">
                <a:solidFill>
                  <a:prstClr val="black"/>
                </a:solidFill>
              </a:rPr>
              <a:t>reuses SA5 </a:t>
            </a:r>
            <a:r>
              <a:rPr lang="en-US" altLang="zh-CN" sz="1100" dirty="0" err="1">
                <a:solidFill>
                  <a:prstClr val="black"/>
                </a:solidFill>
              </a:rPr>
              <a:t>MnS</a:t>
            </a:r>
            <a:endParaRPr lang="en-US" altLang="zh-CN" sz="1100" dirty="0">
              <a:solidFill>
                <a:prstClr val="black"/>
              </a:solidFill>
            </a:endParaRPr>
          </a:p>
          <a:p>
            <a:pPr lvl="1"/>
            <a:r>
              <a:rPr lang="en-US" altLang="zh-CN" sz="1100" b="1" dirty="0">
                <a:solidFill>
                  <a:prstClr val="black"/>
                </a:solidFill>
              </a:rPr>
              <a:t>7. O-RAN: </a:t>
            </a:r>
            <a:r>
              <a:rPr lang="en-US" altLang="zh-CN" sz="1100" dirty="0">
                <a:solidFill>
                  <a:prstClr val="black"/>
                </a:solidFill>
              </a:rPr>
              <a:t>reuse SA5 </a:t>
            </a:r>
            <a:r>
              <a:rPr lang="en-US" altLang="zh-CN" sz="1100" dirty="0" err="1">
                <a:solidFill>
                  <a:prstClr val="black"/>
                </a:solidFill>
              </a:rPr>
              <a:t>MnS</a:t>
            </a:r>
            <a:endParaRPr lang="en-US" altLang="zh-CN" sz="1100" dirty="0">
              <a:solidFill>
                <a:prstClr val="black"/>
              </a:solidFill>
            </a:endParaRPr>
          </a:p>
        </p:txBody>
      </p:sp>
      <p:sp>
        <p:nvSpPr>
          <p:cNvPr id="31" name="Rounded Rectangle 75">
            <a:extLst>
              <a:ext uri="{FF2B5EF4-FFF2-40B4-BE49-F238E27FC236}">
                <a16:creationId xmlns:a16="http://schemas.microsoft.com/office/drawing/2014/main" id="{27B5F68A-D412-4825-AA2D-2BBE8FBE8475}"/>
              </a:ext>
            </a:extLst>
          </p:cNvPr>
          <p:cNvSpPr/>
          <p:nvPr/>
        </p:nvSpPr>
        <p:spPr>
          <a:xfrm>
            <a:off x="7932547" y="2108715"/>
            <a:ext cx="969486" cy="3591204"/>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dirty="0"/>
              <a:t>ITU-T SG2/SG5/SG13/</a:t>
            </a:r>
          </a:p>
          <a:p>
            <a:pPr algn="ctr"/>
            <a:r>
              <a:rPr lang="en-US" dirty="0"/>
              <a:t>TMF/</a:t>
            </a:r>
          </a:p>
          <a:p>
            <a:pPr algn="ctr"/>
            <a:r>
              <a:rPr lang="en-US" dirty="0"/>
              <a:t>ONAP/</a:t>
            </a:r>
          </a:p>
          <a:p>
            <a:pPr algn="ctr"/>
            <a:r>
              <a:rPr lang="en-US" dirty="0"/>
              <a:t>O-RAN</a:t>
            </a:r>
          </a:p>
        </p:txBody>
      </p:sp>
      <p:cxnSp>
        <p:nvCxnSpPr>
          <p:cNvPr id="32" name="Curved Connector 56">
            <a:extLst>
              <a:ext uri="{FF2B5EF4-FFF2-40B4-BE49-F238E27FC236}">
                <a16:creationId xmlns:a16="http://schemas.microsoft.com/office/drawing/2014/main" id="{1661E03F-B464-476A-B1F0-F3287CEB82A5}"/>
              </a:ext>
            </a:extLst>
          </p:cNvPr>
          <p:cNvCxnSpPr>
            <a:cxnSpLocks/>
            <a:stCxn id="31" idx="0"/>
          </p:cNvCxnSpPr>
          <p:nvPr/>
        </p:nvCxnSpPr>
        <p:spPr>
          <a:xfrm rot="16200000" flipH="1" flipV="1">
            <a:off x="6767743" y="1167793"/>
            <a:ext cx="708626" cy="2590469"/>
          </a:xfrm>
          <a:prstGeom prst="curvedConnector4">
            <a:avLst>
              <a:gd name="adj1" fmla="val -32260"/>
              <a:gd name="adj2" fmla="val 7112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9329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132241674"/>
              </p:ext>
            </p:extLst>
          </p:nvPr>
        </p:nvGraphicFramePr>
        <p:xfrm>
          <a:off x="540110" y="1417638"/>
          <a:ext cx="10506842" cy="448056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SA5#149</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S5-234062 Rel-18&amp;Rel-19 time plan proposal for OAM</a:t>
                      </a:r>
                      <a:endParaRPr lang="zh-CN" altLang="en-US" sz="2000" b="0" dirty="0"/>
                    </a:p>
                  </a:txBody>
                  <a:tcPr/>
                </a:tc>
                <a:extLst>
                  <a:ext uri="{0D108BD9-81ED-4DB2-BD59-A6C34878D82A}">
                    <a16:rowId xmlns:a16="http://schemas.microsoft.com/office/drawing/2014/main" val="1997945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SA5#150</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S5-235580 Rel-18&amp;Rel-19 time plan proposal for OAM</a:t>
                      </a:r>
                      <a:endParaRPr lang="zh-CN" altLang="en-US" sz="2000" b="0" dirty="0"/>
                    </a:p>
                  </a:txBody>
                  <a:tcPr/>
                </a:tc>
                <a:extLst>
                  <a:ext uri="{0D108BD9-81ED-4DB2-BD59-A6C34878D82A}">
                    <a16:rowId xmlns:a16="http://schemas.microsoft.com/office/drawing/2014/main" val="1546479275"/>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SA5#151</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S5-236570 Rel-18&amp;Rel-19 time plan proposal</a:t>
                      </a:r>
                      <a:endParaRPr lang="zh-CN" altLang="en-US" sz="2000" b="0" dirty="0"/>
                    </a:p>
                  </a:txBody>
                  <a:tcPr/>
                </a:tc>
                <a:extLst>
                  <a:ext uri="{0D108BD9-81ED-4DB2-BD59-A6C34878D82A}">
                    <a16:rowId xmlns:a16="http://schemas.microsoft.com/office/drawing/2014/main" val="1412656089"/>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9434471"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800" dirty="0"/>
              <a:t>Release 18 timeline– figure with SA5 OAM(for SA5 internal use)</a:t>
            </a:r>
            <a:endParaRPr lang="en-US" sz="2800" dirty="0"/>
          </a:p>
        </p:txBody>
      </p:sp>
      <p:cxnSp>
        <p:nvCxnSpPr>
          <p:cNvPr id="202" name="Straight Connector 201">
            <a:extLst>
              <a:ext uri="{FF2B5EF4-FFF2-40B4-BE49-F238E27FC236}">
                <a16:creationId xmlns:a16="http://schemas.microsoft.com/office/drawing/2014/main" id="{075362FA-0F1F-4418-B13D-3151B4EC838E}"/>
              </a:ext>
            </a:extLst>
          </p:cNvPr>
          <p:cNvCxnSpPr>
            <a:cxnSpLocks/>
          </p:cNvCxnSpPr>
          <p:nvPr/>
        </p:nvCxnSpPr>
        <p:spPr bwMode="auto">
          <a:xfrm>
            <a:off x="5162643"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3" name="Straight Connector 202">
            <a:extLst>
              <a:ext uri="{FF2B5EF4-FFF2-40B4-BE49-F238E27FC236}">
                <a16:creationId xmlns:a16="http://schemas.microsoft.com/office/drawing/2014/main" id="{3182D5C1-3FD0-4BB5-9AF3-DC5E2DCD974C}"/>
              </a:ext>
            </a:extLst>
          </p:cNvPr>
          <p:cNvCxnSpPr>
            <a:cxnSpLocks/>
          </p:cNvCxnSpPr>
          <p:nvPr/>
        </p:nvCxnSpPr>
        <p:spPr bwMode="auto">
          <a:xfrm>
            <a:off x="2063525" y="1005427"/>
            <a:ext cx="3000398"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4" name="Straight Connector 114">
            <a:extLst>
              <a:ext uri="{FF2B5EF4-FFF2-40B4-BE49-F238E27FC236}">
                <a16:creationId xmlns:a16="http://schemas.microsoft.com/office/drawing/2014/main" id="{6F7B90C7-6A93-4AA4-92BD-0D04EF16BD52}"/>
              </a:ext>
            </a:extLst>
          </p:cNvPr>
          <p:cNvCxnSpPr>
            <a:cxnSpLocks noChangeShapeType="1"/>
          </p:cNvCxnSpPr>
          <p:nvPr/>
        </p:nvCxnSpPr>
        <p:spPr bwMode="auto">
          <a:xfrm>
            <a:off x="8083712" y="1855394"/>
            <a:ext cx="0" cy="4084086"/>
          </a:xfrm>
          <a:prstGeom prst="line">
            <a:avLst/>
          </a:prstGeom>
          <a:noFill/>
          <a:ln w="28575" algn="ctr">
            <a:solidFill>
              <a:schemeClr val="accent4">
                <a:lumMod val="60000"/>
                <a:lumOff val="40000"/>
              </a:schemeClr>
            </a:solidFill>
            <a:round/>
            <a:headEnd/>
            <a:tailEnd/>
          </a:ln>
        </p:spPr>
      </p:cxnSp>
      <p:cxnSp>
        <p:nvCxnSpPr>
          <p:cNvPr id="205" name="Straight Connector 114">
            <a:extLst>
              <a:ext uri="{FF2B5EF4-FFF2-40B4-BE49-F238E27FC236}">
                <a16:creationId xmlns:a16="http://schemas.microsoft.com/office/drawing/2014/main" id="{0222B57F-1F20-4A5E-A0F1-B0233DBACB5D}"/>
              </a:ext>
            </a:extLst>
          </p:cNvPr>
          <p:cNvCxnSpPr>
            <a:cxnSpLocks noChangeShapeType="1"/>
          </p:cNvCxnSpPr>
          <p:nvPr/>
        </p:nvCxnSpPr>
        <p:spPr bwMode="auto">
          <a:xfrm>
            <a:off x="5063923" y="1807211"/>
            <a:ext cx="0" cy="4132269"/>
          </a:xfrm>
          <a:prstGeom prst="line">
            <a:avLst/>
          </a:prstGeom>
          <a:noFill/>
          <a:ln w="28575" algn="ctr">
            <a:solidFill>
              <a:schemeClr val="accent4">
                <a:lumMod val="60000"/>
                <a:lumOff val="40000"/>
              </a:schemeClr>
            </a:solidFill>
            <a:round/>
            <a:headEnd/>
            <a:tailEnd/>
          </a:ln>
        </p:spPr>
      </p:cxnSp>
      <p:cxnSp>
        <p:nvCxnSpPr>
          <p:cNvPr id="206" name="Straight Connector 114">
            <a:extLst>
              <a:ext uri="{FF2B5EF4-FFF2-40B4-BE49-F238E27FC236}">
                <a16:creationId xmlns:a16="http://schemas.microsoft.com/office/drawing/2014/main" id="{5407AD09-F370-4DB3-A404-906EB76E874E}"/>
              </a:ext>
            </a:extLst>
          </p:cNvPr>
          <p:cNvCxnSpPr>
            <a:cxnSpLocks noChangeShapeType="1"/>
          </p:cNvCxnSpPr>
          <p:nvPr/>
        </p:nvCxnSpPr>
        <p:spPr bwMode="auto">
          <a:xfrm flipH="1">
            <a:off x="2021216" y="1809138"/>
            <a:ext cx="12340" cy="4130342"/>
          </a:xfrm>
          <a:prstGeom prst="line">
            <a:avLst/>
          </a:prstGeom>
          <a:noFill/>
          <a:ln w="28575" algn="ctr">
            <a:solidFill>
              <a:schemeClr val="accent4">
                <a:lumMod val="60000"/>
                <a:lumOff val="40000"/>
              </a:schemeClr>
            </a:solidFill>
            <a:round/>
            <a:headEnd/>
            <a:tailEnd/>
          </a:ln>
        </p:spPr>
      </p:cxnSp>
      <p:cxnSp>
        <p:nvCxnSpPr>
          <p:cNvPr id="207" name="Straight Connector 115">
            <a:extLst>
              <a:ext uri="{FF2B5EF4-FFF2-40B4-BE49-F238E27FC236}">
                <a16:creationId xmlns:a16="http://schemas.microsoft.com/office/drawing/2014/main" id="{B6A4187C-FB4C-40FD-8C8D-D6DFCE841263}"/>
              </a:ext>
            </a:extLst>
          </p:cNvPr>
          <p:cNvCxnSpPr>
            <a:cxnSpLocks noChangeShapeType="1"/>
          </p:cNvCxnSpPr>
          <p:nvPr/>
        </p:nvCxnSpPr>
        <p:spPr bwMode="auto">
          <a:xfrm>
            <a:off x="2781011" y="1855394"/>
            <a:ext cx="0" cy="4084086"/>
          </a:xfrm>
          <a:prstGeom prst="line">
            <a:avLst/>
          </a:prstGeom>
          <a:noFill/>
          <a:ln w="9525" algn="ctr">
            <a:solidFill>
              <a:schemeClr val="accent4">
                <a:lumMod val="60000"/>
                <a:lumOff val="40000"/>
              </a:schemeClr>
            </a:solidFill>
            <a:prstDash val="dash"/>
            <a:round/>
            <a:headEnd/>
            <a:tailEnd/>
          </a:ln>
        </p:spPr>
      </p:cxnSp>
      <p:cxnSp>
        <p:nvCxnSpPr>
          <p:cNvPr id="208" name="Straight Connector 114">
            <a:extLst>
              <a:ext uri="{FF2B5EF4-FFF2-40B4-BE49-F238E27FC236}">
                <a16:creationId xmlns:a16="http://schemas.microsoft.com/office/drawing/2014/main" id="{0A64A013-DB68-4698-9742-288F710CB3FB}"/>
              </a:ext>
            </a:extLst>
          </p:cNvPr>
          <p:cNvCxnSpPr>
            <a:cxnSpLocks noChangeShapeType="1"/>
          </p:cNvCxnSpPr>
          <p:nvPr/>
        </p:nvCxnSpPr>
        <p:spPr bwMode="auto">
          <a:xfrm>
            <a:off x="10095143" y="1859249"/>
            <a:ext cx="0" cy="4080231"/>
          </a:xfrm>
          <a:prstGeom prst="line">
            <a:avLst/>
          </a:prstGeom>
          <a:noFill/>
          <a:ln w="9525" algn="ctr">
            <a:solidFill>
              <a:schemeClr val="accent4">
                <a:lumMod val="60000"/>
                <a:lumOff val="40000"/>
              </a:schemeClr>
            </a:solidFill>
            <a:prstDash val="dash"/>
            <a:round/>
            <a:headEnd/>
            <a:tailEnd/>
          </a:ln>
        </p:spPr>
      </p:cxnSp>
      <p:cxnSp>
        <p:nvCxnSpPr>
          <p:cNvPr id="209" name="Straight Connector 114">
            <a:extLst>
              <a:ext uri="{FF2B5EF4-FFF2-40B4-BE49-F238E27FC236}">
                <a16:creationId xmlns:a16="http://schemas.microsoft.com/office/drawing/2014/main" id="{524A3B2C-DDB5-46CF-81B9-3E75D7005355}"/>
              </a:ext>
            </a:extLst>
          </p:cNvPr>
          <p:cNvCxnSpPr>
            <a:cxnSpLocks noChangeShapeType="1"/>
          </p:cNvCxnSpPr>
          <p:nvPr/>
        </p:nvCxnSpPr>
        <p:spPr bwMode="auto">
          <a:xfrm>
            <a:off x="1347801" y="1855394"/>
            <a:ext cx="0" cy="4084086"/>
          </a:xfrm>
          <a:prstGeom prst="line">
            <a:avLst/>
          </a:prstGeom>
          <a:noFill/>
          <a:ln w="9525" algn="ctr">
            <a:solidFill>
              <a:schemeClr val="accent4">
                <a:lumMod val="60000"/>
                <a:lumOff val="40000"/>
              </a:schemeClr>
            </a:solidFill>
            <a:prstDash val="dash"/>
            <a:round/>
            <a:headEnd/>
            <a:tailEnd/>
          </a:ln>
        </p:spPr>
      </p:cxnSp>
      <p:cxnSp>
        <p:nvCxnSpPr>
          <p:cNvPr id="210" name="Straight Connector 114">
            <a:extLst>
              <a:ext uri="{FF2B5EF4-FFF2-40B4-BE49-F238E27FC236}">
                <a16:creationId xmlns:a16="http://schemas.microsoft.com/office/drawing/2014/main" id="{462B99D3-E2D9-426A-B8FD-F2A1909225AA}"/>
              </a:ext>
            </a:extLst>
          </p:cNvPr>
          <p:cNvCxnSpPr>
            <a:cxnSpLocks noChangeShapeType="1"/>
          </p:cNvCxnSpPr>
          <p:nvPr/>
        </p:nvCxnSpPr>
        <p:spPr bwMode="auto">
          <a:xfrm>
            <a:off x="8725395" y="1855394"/>
            <a:ext cx="0" cy="4084086"/>
          </a:xfrm>
          <a:prstGeom prst="line">
            <a:avLst/>
          </a:prstGeom>
          <a:noFill/>
          <a:ln w="9525" algn="ctr">
            <a:solidFill>
              <a:schemeClr val="accent4">
                <a:lumMod val="60000"/>
                <a:lumOff val="40000"/>
              </a:schemeClr>
            </a:solidFill>
            <a:prstDash val="dash"/>
            <a:round/>
            <a:headEnd/>
            <a:tailEnd/>
          </a:ln>
        </p:spPr>
      </p:cxnSp>
      <p:cxnSp>
        <p:nvCxnSpPr>
          <p:cNvPr id="211" name="Straight Connector 114">
            <a:extLst>
              <a:ext uri="{FF2B5EF4-FFF2-40B4-BE49-F238E27FC236}">
                <a16:creationId xmlns:a16="http://schemas.microsoft.com/office/drawing/2014/main" id="{BE90B235-4709-4E91-8D2E-4C3DB4ECB6D1}"/>
              </a:ext>
            </a:extLst>
          </p:cNvPr>
          <p:cNvCxnSpPr>
            <a:cxnSpLocks noChangeShapeType="1"/>
          </p:cNvCxnSpPr>
          <p:nvPr/>
        </p:nvCxnSpPr>
        <p:spPr bwMode="auto">
          <a:xfrm>
            <a:off x="7345072" y="1855394"/>
            <a:ext cx="0" cy="4084086"/>
          </a:xfrm>
          <a:prstGeom prst="line">
            <a:avLst/>
          </a:prstGeom>
          <a:noFill/>
          <a:ln w="9525" algn="ctr">
            <a:solidFill>
              <a:schemeClr val="accent4">
                <a:lumMod val="60000"/>
                <a:lumOff val="40000"/>
              </a:schemeClr>
            </a:solidFill>
            <a:prstDash val="dash"/>
            <a:round/>
            <a:headEnd/>
            <a:tailEnd/>
          </a:ln>
        </p:spPr>
      </p:cxnSp>
      <p:cxnSp>
        <p:nvCxnSpPr>
          <p:cNvPr id="212" name="Straight Connector 114">
            <a:extLst>
              <a:ext uri="{FF2B5EF4-FFF2-40B4-BE49-F238E27FC236}">
                <a16:creationId xmlns:a16="http://schemas.microsoft.com/office/drawing/2014/main" id="{A9DF6720-570A-4EFF-AE69-353C788626BD}"/>
              </a:ext>
            </a:extLst>
          </p:cNvPr>
          <p:cNvCxnSpPr>
            <a:cxnSpLocks noChangeShapeType="1"/>
          </p:cNvCxnSpPr>
          <p:nvPr/>
        </p:nvCxnSpPr>
        <p:spPr bwMode="auto">
          <a:xfrm>
            <a:off x="5799037" y="1855394"/>
            <a:ext cx="0" cy="4084086"/>
          </a:xfrm>
          <a:prstGeom prst="line">
            <a:avLst/>
          </a:prstGeom>
          <a:noFill/>
          <a:ln w="9525" algn="ctr">
            <a:solidFill>
              <a:schemeClr val="accent4">
                <a:lumMod val="60000"/>
                <a:lumOff val="40000"/>
              </a:schemeClr>
            </a:solidFill>
            <a:prstDash val="dash"/>
            <a:round/>
            <a:headEnd/>
            <a:tailEnd/>
          </a:ln>
        </p:spPr>
      </p:cxnSp>
      <p:cxnSp>
        <p:nvCxnSpPr>
          <p:cNvPr id="213" name="Straight Connector 114">
            <a:extLst>
              <a:ext uri="{FF2B5EF4-FFF2-40B4-BE49-F238E27FC236}">
                <a16:creationId xmlns:a16="http://schemas.microsoft.com/office/drawing/2014/main" id="{B1A79D8A-8009-4873-AD8B-880E8D201C9F}"/>
              </a:ext>
            </a:extLst>
          </p:cNvPr>
          <p:cNvCxnSpPr>
            <a:cxnSpLocks noChangeShapeType="1"/>
          </p:cNvCxnSpPr>
          <p:nvPr/>
        </p:nvCxnSpPr>
        <p:spPr bwMode="auto">
          <a:xfrm>
            <a:off x="4402848" y="1855394"/>
            <a:ext cx="0" cy="4084086"/>
          </a:xfrm>
          <a:prstGeom prst="line">
            <a:avLst/>
          </a:prstGeom>
          <a:noFill/>
          <a:ln w="9525" algn="ctr">
            <a:solidFill>
              <a:schemeClr val="accent4">
                <a:lumMod val="60000"/>
                <a:lumOff val="40000"/>
              </a:schemeClr>
            </a:solidFill>
            <a:prstDash val="dash"/>
            <a:round/>
            <a:headEnd/>
            <a:tailEnd/>
          </a:ln>
        </p:spPr>
      </p:cxnSp>
      <p:cxnSp>
        <p:nvCxnSpPr>
          <p:cNvPr id="214" name="Straight Connector 114">
            <a:extLst>
              <a:ext uri="{FF2B5EF4-FFF2-40B4-BE49-F238E27FC236}">
                <a16:creationId xmlns:a16="http://schemas.microsoft.com/office/drawing/2014/main" id="{C8A064B3-DA07-4AFC-9278-4F4AAA8C71FB}"/>
              </a:ext>
            </a:extLst>
          </p:cNvPr>
          <p:cNvCxnSpPr>
            <a:cxnSpLocks noChangeShapeType="1"/>
          </p:cNvCxnSpPr>
          <p:nvPr/>
        </p:nvCxnSpPr>
        <p:spPr bwMode="auto">
          <a:xfrm>
            <a:off x="3553146" y="1855394"/>
            <a:ext cx="0" cy="4084086"/>
          </a:xfrm>
          <a:prstGeom prst="line">
            <a:avLst/>
          </a:prstGeom>
          <a:noFill/>
          <a:ln w="9525" algn="ctr">
            <a:solidFill>
              <a:schemeClr val="accent4">
                <a:lumMod val="60000"/>
                <a:lumOff val="40000"/>
              </a:schemeClr>
            </a:solidFill>
            <a:prstDash val="dash"/>
            <a:round/>
            <a:headEnd/>
            <a:tailEnd/>
          </a:ln>
        </p:spPr>
      </p:cxnSp>
      <p:cxnSp>
        <p:nvCxnSpPr>
          <p:cNvPr id="215" name="Straight Connector 114">
            <a:extLst>
              <a:ext uri="{FF2B5EF4-FFF2-40B4-BE49-F238E27FC236}">
                <a16:creationId xmlns:a16="http://schemas.microsoft.com/office/drawing/2014/main" id="{C7F87627-F91D-4194-8BA1-41140C409E39}"/>
              </a:ext>
            </a:extLst>
          </p:cNvPr>
          <p:cNvCxnSpPr>
            <a:cxnSpLocks noChangeShapeType="1"/>
          </p:cNvCxnSpPr>
          <p:nvPr/>
        </p:nvCxnSpPr>
        <p:spPr bwMode="auto">
          <a:xfrm>
            <a:off x="9317718" y="1859249"/>
            <a:ext cx="22918" cy="4043610"/>
          </a:xfrm>
          <a:prstGeom prst="line">
            <a:avLst/>
          </a:prstGeom>
          <a:noFill/>
          <a:ln w="9525" algn="ctr">
            <a:solidFill>
              <a:schemeClr val="accent4">
                <a:lumMod val="60000"/>
                <a:lumOff val="40000"/>
              </a:schemeClr>
            </a:solidFill>
            <a:prstDash val="dash"/>
            <a:round/>
            <a:headEnd/>
            <a:tailEnd/>
          </a:ln>
        </p:spPr>
      </p:cxnSp>
      <p:cxnSp>
        <p:nvCxnSpPr>
          <p:cNvPr id="216" name="Straight Connector 215">
            <a:extLst>
              <a:ext uri="{FF2B5EF4-FFF2-40B4-BE49-F238E27FC236}">
                <a16:creationId xmlns:a16="http://schemas.microsoft.com/office/drawing/2014/main" id="{5B906561-CEF4-49CF-894C-F3CA3AB52CAA}"/>
              </a:ext>
            </a:extLst>
          </p:cNvPr>
          <p:cNvCxnSpPr>
            <a:cxnSpLocks/>
          </p:cNvCxnSpPr>
          <p:nvPr/>
        </p:nvCxnSpPr>
        <p:spPr bwMode="auto">
          <a:xfrm>
            <a:off x="582717" y="1005427"/>
            <a:ext cx="1343304"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86">
            <a:extLst>
              <a:ext uri="{FF2B5EF4-FFF2-40B4-BE49-F238E27FC236}">
                <a16:creationId xmlns:a16="http://schemas.microsoft.com/office/drawing/2014/main" id="{FEC650F7-3122-4C82-AA99-EB5B471E30F1}"/>
              </a:ext>
            </a:extLst>
          </p:cNvPr>
          <p:cNvSpPr txBox="1">
            <a:spLocks noChangeArrowheads="1"/>
          </p:cNvSpPr>
          <p:nvPr/>
        </p:nvSpPr>
        <p:spPr bwMode="auto">
          <a:xfrm>
            <a:off x="1111577"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#93-e</a:t>
            </a:r>
          </a:p>
        </p:txBody>
      </p:sp>
      <p:sp>
        <p:nvSpPr>
          <p:cNvPr id="218" name="Chevron 60">
            <a:extLst>
              <a:ext uri="{FF2B5EF4-FFF2-40B4-BE49-F238E27FC236}">
                <a16:creationId xmlns:a16="http://schemas.microsoft.com/office/drawing/2014/main" id="{8EA9A3EF-3EB9-4DA0-B0EA-AD54A6EE4A57}"/>
              </a:ext>
            </a:extLst>
          </p:cNvPr>
          <p:cNvSpPr/>
          <p:nvPr/>
        </p:nvSpPr>
        <p:spPr bwMode="auto">
          <a:xfrm>
            <a:off x="556274" y="2036567"/>
            <a:ext cx="1487859"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219" name="Chevron 79">
            <a:extLst>
              <a:ext uri="{FF2B5EF4-FFF2-40B4-BE49-F238E27FC236}">
                <a16:creationId xmlns:a16="http://schemas.microsoft.com/office/drawing/2014/main" id="{72467E15-E87D-4726-8A31-964DCEABF90F}"/>
              </a:ext>
            </a:extLst>
          </p:cNvPr>
          <p:cNvSpPr>
            <a:spLocks noChangeArrowheads="1"/>
          </p:cNvSpPr>
          <p:nvPr/>
        </p:nvSpPr>
        <p:spPr bwMode="auto">
          <a:xfrm>
            <a:off x="8649593" y="4313804"/>
            <a:ext cx="691044" cy="258267"/>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220" name="Chevron 58">
            <a:extLst>
              <a:ext uri="{FF2B5EF4-FFF2-40B4-BE49-F238E27FC236}">
                <a16:creationId xmlns:a16="http://schemas.microsoft.com/office/drawing/2014/main" id="{3C1CC2C4-016C-4EDF-8DC8-D0B9BD5C9AF7}"/>
              </a:ext>
            </a:extLst>
          </p:cNvPr>
          <p:cNvSpPr/>
          <p:nvPr/>
        </p:nvSpPr>
        <p:spPr bwMode="auto">
          <a:xfrm>
            <a:off x="4483939" y="4616401"/>
            <a:ext cx="4241456" cy="2736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221" name="Chevron 60">
            <a:extLst>
              <a:ext uri="{FF2B5EF4-FFF2-40B4-BE49-F238E27FC236}">
                <a16:creationId xmlns:a16="http://schemas.microsoft.com/office/drawing/2014/main" id="{E6A6C449-4597-46B2-8FB1-384261898135}"/>
              </a:ext>
            </a:extLst>
          </p:cNvPr>
          <p:cNvSpPr/>
          <p:nvPr/>
        </p:nvSpPr>
        <p:spPr bwMode="auto">
          <a:xfrm>
            <a:off x="2870917" y="4022773"/>
            <a:ext cx="4458288"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2" name="Chevron 60">
            <a:extLst>
              <a:ext uri="{FF2B5EF4-FFF2-40B4-BE49-F238E27FC236}">
                <a16:creationId xmlns:a16="http://schemas.microsoft.com/office/drawing/2014/main" id="{45D124D7-2366-46B2-B4E0-F61EEBCE0ADF}"/>
              </a:ext>
            </a:extLst>
          </p:cNvPr>
          <p:cNvSpPr/>
          <p:nvPr/>
        </p:nvSpPr>
        <p:spPr bwMode="auto">
          <a:xfrm>
            <a:off x="1534665" y="2774748"/>
            <a:ext cx="5036508"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3" name="Chevron 60">
            <a:extLst>
              <a:ext uri="{FF2B5EF4-FFF2-40B4-BE49-F238E27FC236}">
                <a16:creationId xmlns:a16="http://schemas.microsoft.com/office/drawing/2014/main" id="{4B873846-73D8-4B1F-A466-B0FDBD178630}"/>
              </a:ext>
            </a:extLst>
          </p:cNvPr>
          <p:cNvSpPr>
            <a:spLocks noChangeArrowheads="1"/>
          </p:cNvSpPr>
          <p:nvPr/>
        </p:nvSpPr>
        <p:spPr bwMode="auto">
          <a:xfrm>
            <a:off x="1779703" y="2375783"/>
            <a:ext cx="988968" cy="341144"/>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224" name="TextBox 112">
            <a:extLst>
              <a:ext uri="{FF2B5EF4-FFF2-40B4-BE49-F238E27FC236}">
                <a16:creationId xmlns:a16="http://schemas.microsoft.com/office/drawing/2014/main" id="{04C299FA-C1F0-4336-B795-01033B7126EC}"/>
              </a:ext>
            </a:extLst>
          </p:cNvPr>
          <p:cNvSpPr txBox="1">
            <a:spLocks noChangeArrowheads="1"/>
          </p:cNvSpPr>
          <p:nvPr/>
        </p:nvSpPr>
        <p:spPr bwMode="auto">
          <a:xfrm>
            <a:off x="8200061" y="2154136"/>
            <a:ext cx="1591869" cy="449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225" name="TextBox 1">
            <a:extLst>
              <a:ext uri="{FF2B5EF4-FFF2-40B4-BE49-F238E27FC236}">
                <a16:creationId xmlns:a16="http://schemas.microsoft.com/office/drawing/2014/main" id="{FC5B28C7-3444-4129-BF88-3B93AB3CBF03}"/>
              </a:ext>
            </a:extLst>
          </p:cNvPr>
          <p:cNvSpPr txBox="1">
            <a:spLocks noChangeArrowheads="1"/>
          </p:cNvSpPr>
          <p:nvPr/>
        </p:nvSpPr>
        <p:spPr bwMode="auto">
          <a:xfrm>
            <a:off x="549222" y="5367052"/>
            <a:ext cx="1514303" cy="20622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6" name="TextBox 86">
            <a:extLst>
              <a:ext uri="{FF2B5EF4-FFF2-40B4-BE49-F238E27FC236}">
                <a16:creationId xmlns:a16="http://schemas.microsoft.com/office/drawing/2014/main" id="{B47FB83D-142D-4E82-BA43-ACBB6E18CE2F}"/>
              </a:ext>
            </a:extLst>
          </p:cNvPr>
          <p:cNvSpPr txBox="1">
            <a:spLocks noChangeArrowheads="1"/>
          </p:cNvSpPr>
          <p:nvPr/>
        </p:nvSpPr>
        <p:spPr bwMode="auto">
          <a:xfrm>
            <a:off x="1751497" y="1215509"/>
            <a:ext cx="49889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#94-e</a:t>
            </a:r>
            <a:endParaRPr lang="en-GB" altLang="en-US" sz="400">
              <a:latin typeface="Montserrat" pitchFamily="50" charset="0"/>
            </a:endParaRPr>
          </a:p>
        </p:txBody>
      </p:sp>
      <p:sp>
        <p:nvSpPr>
          <p:cNvPr id="227" name="TextBox 86">
            <a:extLst>
              <a:ext uri="{FF2B5EF4-FFF2-40B4-BE49-F238E27FC236}">
                <a16:creationId xmlns:a16="http://schemas.microsoft.com/office/drawing/2014/main" id="{632DDD13-4F67-4F67-B881-53D2D3AC8900}"/>
              </a:ext>
            </a:extLst>
          </p:cNvPr>
          <p:cNvSpPr txBox="1">
            <a:spLocks noChangeArrowheads="1"/>
          </p:cNvSpPr>
          <p:nvPr/>
        </p:nvSpPr>
        <p:spPr bwMode="auto">
          <a:xfrm>
            <a:off x="2511293" y="1215509"/>
            <a:ext cx="48831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#95-e</a:t>
            </a:r>
            <a:endParaRPr lang="en-GB" altLang="en-US" sz="400">
              <a:latin typeface="Montserrat" pitchFamily="50" charset="0"/>
            </a:endParaRPr>
          </a:p>
        </p:txBody>
      </p:sp>
      <p:sp>
        <p:nvSpPr>
          <p:cNvPr id="228" name="TextBox 86">
            <a:extLst>
              <a:ext uri="{FF2B5EF4-FFF2-40B4-BE49-F238E27FC236}">
                <a16:creationId xmlns:a16="http://schemas.microsoft.com/office/drawing/2014/main" id="{A9B55E77-51A3-4410-B8D0-DF4E41F0FD2B}"/>
              </a:ext>
            </a:extLst>
          </p:cNvPr>
          <p:cNvSpPr txBox="1">
            <a:spLocks noChangeArrowheads="1"/>
          </p:cNvSpPr>
          <p:nvPr/>
        </p:nvSpPr>
        <p:spPr bwMode="auto">
          <a:xfrm>
            <a:off x="3336314" y="1215509"/>
            <a:ext cx="39488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#96</a:t>
            </a:r>
            <a:endParaRPr lang="en-GB" altLang="en-US" sz="400">
              <a:latin typeface="Montserrat" pitchFamily="50" charset="0"/>
            </a:endParaRPr>
          </a:p>
        </p:txBody>
      </p:sp>
      <p:sp>
        <p:nvSpPr>
          <p:cNvPr id="229" name="TextBox 86">
            <a:extLst>
              <a:ext uri="{FF2B5EF4-FFF2-40B4-BE49-F238E27FC236}">
                <a16:creationId xmlns:a16="http://schemas.microsoft.com/office/drawing/2014/main" id="{0C34A345-C93D-44EB-AAFC-78B7A667B8F7}"/>
              </a:ext>
            </a:extLst>
          </p:cNvPr>
          <p:cNvSpPr txBox="1">
            <a:spLocks noChangeArrowheads="1"/>
          </p:cNvSpPr>
          <p:nvPr/>
        </p:nvSpPr>
        <p:spPr bwMode="auto">
          <a:xfrm>
            <a:off x="4157810"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#97-e</a:t>
            </a:r>
            <a:endParaRPr lang="en-GB" altLang="en-US" sz="400">
              <a:latin typeface="Montserrat" pitchFamily="50" charset="0"/>
            </a:endParaRPr>
          </a:p>
        </p:txBody>
      </p:sp>
      <p:sp>
        <p:nvSpPr>
          <p:cNvPr id="230" name="TextBox 86">
            <a:extLst>
              <a:ext uri="{FF2B5EF4-FFF2-40B4-BE49-F238E27FC236}">
                <a16:creationId xmlns:a16="http://schemas.microsoft.com/office/drawing/2014/main" id="{7CA31248-A898-4ADF-BFC3-59E3CFBC761E}"/>
              </a:ext>
            </a:extLst>
          </p:cNvPr>
          <p:cNvSpPr txBox="1">
            <a:spLocks noChangeArrowheads="1"/>
          </p:cNvSpPr>
          <p:nvPr/>
        </p:nvSpPr>
        <p:spPr bwMode="auto">
          <a:xfrm>
            <a:off x="4797730" y="1215509"/>
            <a:ext cx="4971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#98-e</a:t>
            </a:r>
            <a:endParaRPr lang="en-GB" altLang="en-US" sz="400">
              <a:latin typeface="Montserrat" pitchFamily="50" charset="0"/>
            </a:endParaRPr>
          </a:p>
        </p:txBody>
      </p:sp>
      <p:sp>
        <p:nvSpPr>
          <p:cNvPr id="231" name="TextBox 86">
            <a:extLst>
              <a:ext uri="{FF2B5EF4-FFF2-40B4-BE49-F238E27FC236}">
                <a16:creationId xmlns:a16="http://schemas.microsoft.com/office/drawing/2014/main" id="{F515AB3B-B2B3-484C-9AD1-72EDA26529B0}"/>
              </a:ext>
            </a:extLst>
          </p:cNvPr>
          <p:cNvSpPr txBox="1">
            <a:spLocks noChangeArrowheads="1"/>
          </p:cNvSpPr>
          <p:nvPr/>
        </p:nvSpPr>
        <p:spPr bwMode="auto">
          <a:xfrm>
            <a:off x="5541659" y="1215509"/>
            <a:ext cx="39664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232" name="TextBox 86">
            <a:extLst>
              <a:ext uri="{FF2B5EF4-FFF2-40B4-BE49-F238E27FC236}">
                <a16:creationId xmlns:a16="http://schemas.microsoft.com/office/drawing/2014/main" id="{BAC992BE-6F61-409A-AE7D-EB6769E7CE7D}"/>
              </a:ext>
            </a:extLst>
          </p:cNvPr>
          <p:cNvSpPr txBox="1">
            <a:spLocks noChangeArrowheads="1"/>
          </p:cNvSpPr>
          <p:nvPr/>
        </p:nvSpPr>
        <p:spPr bwMode="auto">
          <a:xfrm>
            <a:off x="6312032" y="1215509"/>
            <a:ext cx="442479"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233" name="TextBox 86">
            <a:extLst>
              <a:ext uri="{FF2B5EF4-FFF2-40B4-BE49-F238E27FC236}">
                <a16:creationId xmlns:a16="http://schemas.microsoft.com/office/drawing/2014/main" id="{94AECA21-CE0A-4142-B82D-C1F44CB2F196}"/>
              </a:ext>
            </a:extLst>
          </p:cNvPr>
          <p:cNvSpPr txBox="1">
            <a:spLocks noChangeArrowheads="1"/>
          </p:cNvSpPr>
          <p:nvPr/>
        </p:nvSpPr>
        <p:spPr bwMode="auto">
          <a:xfrm>
            <a:off x="7117661" y="1215509"/>
            <a:ext cx="41074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endParaRPr lang="en-GB" altLang="en-US" sz="400">
              <a:latin typeface="Montserrat" pitchFamily="50" charset="0"/>
            </a:endParaRPr>
          </a:p>
        </p:txBody>
      </p:sp>
      <p:sp>
        <p:nvSpPr>
          <p:cNvPr id="234" name="TextBox 86">
            <a:extLst>
              <a:ext uri="{FF2B5EF4-FFF2-40B4-BE49-F238E27FC236}">
                <a16:creationId xmlns:a16="http://schemas.microsoft.com/office/drawing/2014/main" id="{8EE2761E-5270-4D64-8D10-DAC4C6E9BCBC}"/>
              </a:ext>
            </a:extLst>
          </p:cNvPr>
          <p:cNvSpPr txBox="1">
            <a:spLocks noChangeArrowheads="1"/>
          </p:cNvSpPr>
          <p:nvPr/>
        </p:nvSpPr>
        <p:spPr bwMode="auto">
          <a:xfrm>
            <a:off x="7824571" y="1215509"/>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235" name="TextBox 86">
            <a:extLst>
              <a:ext uri="{FF2B5EF4-FFF2-40B4-BE49-F238E27FC236}">
                <a16:creationId xmlns:a16="http://schemas.microsoft.com/office/drawing/2014/main" id="{6D009C66-FEC4-4E11-B4C7-A20D763DC03C}"/>
              </a:ext>
            </a:extLst>
          </p:cNvPr>
          <p:cNvSpPr txBox="1">
            <a:spLocks noChangeArrowheads="1"/>
          </p:cNvSpPr>
          <p:nvPr/>
        </p:nvSpPr>
        <p:spPr bwMode="auto">
          <a:xfrm>
            <a:off x="8446862"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236" name="TextBox 86">
            <a:extLst>
              <a:ext uri="{FF2B5EF4-FFF2-40B4-BE49-F238E27FC236}">
                <a16:creationId xmlns:a16="http://schemas.microsoft.com/office/drawing/2014/main" id="{69FAA80E-3710-4D8B-8330-2A213AE7C648}"/>
              </a:ext>
            </a:extLst>
          </p:cNvPr>
          <p:cNvSpPr txBox="1">
            <a:spLocks noChangeArrowheads="1"/>
          </p:cNvSpPr>
          <p:nvPr/>
        </p:nvSpPr>
        <p:spPr bwMode="auto">
          <a:xfrm>
            <a:off x="9074443" y="1215509"/>
            <a:ext cx="442480"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237" name="TextBox 86">
            <a:extLst>
              <a:ext uri="{FF2B5EF4-FFF2-40B4-BE49-F238E27FC236}">
                <a16:creationId xmlns:a16="http://schemas.microsoft.com/office/drawing/2014/main" id="{BFCA578C-DA46-45B6-8AB6-72F587A01D29}"/>
              </a:ext>
            </a:extLst>
          </p:cNvPr>
          <p:cNvSpPr txBox="1">
            <a:spLocks noChangeArrowheads="1"/>
          </p:cNvSpPr>
          <p:nvPr/>
        </p:nvSpPr>
        <p:spPr bwMode="auto">
          <a:xfrm>
            <a:off x="9807795"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238" name="Chevron 60">
            <a:extLst>
              <a:ext uri="{FF2B5EF4-FFF2-40B4-BE49-F238E27FC236}">
                <a16:creationId xmlns:a16="http://schemas.microsoft.com/office/drawing/2014/main" id="{DFC9BA35-1AC3-407D-BFAB-F40CCBA1B472}"/>
              </a:ext>
            </a:extLst>
          </p:cNvPr>
          <p:cNvSpPr>
            <a:spLocks noChangeArrowheads="1"/>
          </p:cNvSpPr>
          <p:nvPr/>
        </p:nvSpPr>
        <p:spPr bwMode="auto">
          <a:xfrm>
            <a:off x="533357" y="2375783"/>
            <a:ext cx="1487859" cy="341144"/>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239" name="TextBox 238">
            <a:extLst>
              <a:ext uri="{FF2B5EF4-FFF2-40B4-BE49-F238E27FC236}">
                <a16:creationId xmlns:a16="http://schemas.microsoft.com/office/drawing/2014/main" id="{8535C137-11A6-4F48-AECC-1A852B0F1495}"/>
              </a:ext>
            </a:extLst>
          </p:cNvPr>
          <p:cNvSpPr txBox="1"/>
          <p:nvPr/>
        </p:nvSpPr>
        <p:spPr>
          <a:xfrm>
            <a:off x="327637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240" name="TextBox 239">
            <a:extLst>
              <a:ext uri="{FF2B5EF4-FFF2-40B4-BE49-F238E27FC236}">
                <a16:creationId xmlns:a16="http://schemas.microsoft.com/office/drawing/2014/main" id="{7FB170EC-267F-4351-9701-06305DDF8251}"/>
              </a:ext>
            </a:extLst>
          </p:cNvPr>
          <p:cNvSpPr txBox="1"/>
          <p:nvPr/>
        </p:nvSpPr>
        <p:spPr>
          <a:xfrm>
            <a:off x="627853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41" name="TextBox 2">
            <a:extLst>
              <a:ext uri="{FF2B5EF4-FFF2-40B4-BE49-F238E27FC236}">
                <a16:creationId xmlns:a16="http://schemas.microsoft.com/office/drawing/2014/main" id="{3BDD7683-2139-4B79-A8A2-FC3E72852E9A}"/>
              </a:ext>
            </a:extLst>
          </p:cNvPr>
          <p:cNvSpPr txBox="1">
            <a:spLocks noChangeArrowheads="1"/>
          </p:cNvSpPr>
          <p:nvPr/>
        </p:nvSpPr>
        <p:spPr bwMode="auto">
          <a:xfrm>
            <a:off x="1130968"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2" name="TextBox 59">
            <a:extLst>
              <a:ext uri="{FF2B5EF4-FFF2-40B4-BE49-F238E27FC236}">
                <a16:creationId xmlns:a16="http://schemas.microsoft.com/office/drawing/2014/main" id="{2E3ADC83-2A7D-4704-9E6D-D04FB5071CC5}"/>
              </a:ext>
            </a:extLst>
          </p:cNvPr>
          <p:cNvSpPr txBox="1">
            <a:spLocks noChangeArrowheads="1"/>
          </p:cNvSpPr>
          <p:nvPr/>
        </p:nvSpPr>
        <p:spPr bwMode="auto">
          <a:xfrm>
            <a:off x="2567704"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3" name="TextBox 60">
            <a:extLst>
              <a:ext uri="{FF2B5EF4-FFF2-40B4-BE49-F238E27FC236}">
                <a16:creationId xmlns:a16="http://schemas.microsoft.com/office/drawing/2014/main" id="{8E3797A6-0F1A-407C-A5CA-2827BE215D9E}"/>
              </a:ext>
            </a:extLst>
          </p:cNvPr>
          <p:cNvSpPr txBox="1">
            <a:spLocks noChangeArrowheads="1"/>
          </p:cNvSpPr>
          <p:nvPr/>
        </p:nvSpPr>
        <p:spPr bwMode="auto">
          <a:xfrm>
            <a:off x="8483883"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4" name="TextBox 61">
            <a:extLst>
              <a:ext uri="{FF2B5EF4-FFF2-40B4-BE49-F238E27FC236}">
                <a16:creationId xmlns:a16="http://schemas.microsoft.com/office/drawing/2014/main" id="{EE11181B-6C8B-4F05-9D75-39E47BBECE4B}"/>
              </a:ext>
            </a:extLst>
          </p:cNvPr>
          <p:cNvSpPr txBox="1">
            <a:spLocks noChangeArrowheads="1"/>
          </p:cNvSpPr>
          <p:nvPr/>
        </p:nvSpPr>
        <p:spPr bwMode="auto">
          <a:xfrm>
            <a:off x="5527556" y="1360062"/>
            <a:ext cx="43190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5" name="TextBox 62">
            <a:extLst>
              <a:ext uri="{FF2B5EF4-FFF2-40B4-BE49-F238E27FC236}">
                <a16:creationId xmlns:a16="http://schemas.microsoft.com/office/drawing/2014/main" id="{D5E0427D-61B6-4E69-A834-FC8219BF5468}"/>
              </a:ext>
            </a:extLst>
          </p:cNvPr>
          <p:cNvSpPr txBox="1">
            <a:spLocks noChangeArrowheads="1"/>
          </p:cNvSpPr>
          <p:nvPr/>
        </p:nvSpPr>
        <p:spPr bwMode="auto">
          <a:xfrm>
            <a:off x="3331025"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6" name="TextBox 63">
            <a:extLst>
              <a:ext uri="{FF2B5EF4-FFF2-40B4-BE49-F238E27FC236}">
                <a16:creationId xmlns:a16="http://schemas.microsoft.com/office/drawing/2014/main" id="{53E90C44-6582-4D6E-AC02-F4091CBD504F}"/>
              </a:ext>
            </a:extLst>
          </p:cNvPr>
          <p:cNvSpPr txBox="1">
            <a:spLocks noChangeArrowheads="1"/>
          </p:cNvSpPr>
          <p:nvPr/>
        </p:nvSpPr>
        <p:spPr bwMode="auto">
          <a:xfrm>
            <a:off x="6343764"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7" name="TextBox 64">
            <a:extLst>
              <a:ext uri="{FF2B5EF4-FFF2-40B4-BE49-F238E27FC236}">
                <a16:creationId xmlns:a16="http://schemas.microsoft.com/office/drawing/2014/main" id="{FD273251-E0DA-4F12-BC82-196881116E03}"/>
              </a:ext>
            </a:extLst>
          </p:cNvPr>
          <p:cNvSpPr txBox="1">
            <a:spLocks noChangeArrowheads="1"/>
          </p:cNvSpPr>
          <p:nvPr/>
        </p:nvSpPr>
        <p:spPr bwMode="auto">
          <a:xfrm>
            <a:off x="9122041"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8" name="TextBox 65">
            <a:extLst>
              <a:ext uri="{FF2B5EF4-FFF2-40B4-BE49-F238E27FC236}">
                <a16:creationId xmlns:a16="http://schemas.microsoft.com/office/drawing/2014/main" id="{7C7B0BC4-376A-477E-9719-50F80871DF93}"/>
              </a:ext>
            </a:extLst>
          </p:cNvPr>
          <p:cNvSpPr txBox="1">
            <a:spLocks noChangeArrowheads="1"/>
          </p:cNvSpPr>
          <p:nvPr/>
        </p:nvSpPr>
        <p:spPr bwMode="auto">
          <a:xfrm>
            <a:off x="4191304"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9" name="TextBox 66">
            <a:extLst>
              <a:ext uri="{FF2B5EF4-FFF2-40B4-BE49-F238E27FC236}">
                <a16:creationId xmlns:a16="http://schemas.microsoft.com/office/drawing/2014/main" id="{641011B0-84DC-4BA6-AEBE-D5E4B1E79B94}"/>
              </a:ext>
            </a:extLst>
          </p:cNvPr>
          <p:cNvSpPr txBox="1">
            <a:spLocks noChangeArrowheads="1"/>
          </p:cNvSpPr>
          <p:nvPr/>
        </p:nvSpPr>
        <p:spPr bwMode="auto">
          <a:xfrm>
            <a:off x="7133528" y="1360062"/>
            <a:ext cx="428376"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0" name="TextBox 67">
            <a:extLst>
              <a:ext uri="{FF2B5EF4-FFF2-40B4-BE49-F238E27FC236}">
                <a16:creationId xmlns:a16="http://schemas.microsoft.com/office/drawing/2014/main" id="{F5E74C62-2298-45D1-927E-02C709DFCE40}"/>
              </a:ext>
            </a:extLst>
          </p:cNvPr>
          <p:cNvSpPr txBox="1">
            <a:spLocks noChangeArrowheads="1"/>
          </p:cNvSpPr>
          <p:nvPr/>
        </p:nvSpPr>
        <p:spPr bwMode="auto">
          <a:xfrm>
            <a:off x="9860681"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1" name="TextBox 69">
            <a:extLst>
              <a:ext uri="{FF2B5EF4-FFF2-40B4-BE49-F238E27FC236}">
                <a16:creationId xmlns:a16="http://schemas.microsoft.com/office/drawing/2014/main" id="{2937C896-3713-45D2-99F1-B6F510F96A47}"/>
              </a:ext>
            </a:extLst>
          </p:cNvPr>
          <p:cNvSpPr txBox="1">
            <a:spLocks noChangeArrowheads="1"/>
          </p:cNvSpPr>
          <p:nvPr/>
        </p:nvSpPr>
        <p:spPr bwMode="auto">
          <a:xfrm>
            <a:off x="1793806" y="1360062"/>
            <a:ext cx="4354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2" name="TextBox 70">
            <a:extLst>
              <a:ext uri="{FF2B5EF4-FFF2-40B4-BE49-F238E27FC236}">
                <a16:creationId xmlns:a16="http://schemas.microsoft.com/office/drawing/2014/main" id="{852E537A-7804-41BD-BA34-6174A78FA99A}"/>
              </a:ext>
            </a:extLst>
          </p:cNvPr>
          <p:cNvSpPr txBox="1">
            <a:spLocks noChangeArrowheads="1"/>
          </p:cNvSpPr>
          <p:nvPr/>
        </p:nvSpPr>
        <p:spPr bwMode="auto">
          <a:xfrm>
            <a:off x="4848853"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3" name="TextBox 71">
            <a:extLst>
              <a:ext uri="{FF2B5EF4-FFF2-40B4-BE49-F238E27FC236}">
                <a16:creationId xmlns:a16="http://schemas.microsoft.com/office/drawing/2014/main" id="{C211D6DC-FE5A-46C7-97DD-4F79C04B6AC4}"/>
              </a:ext>
            </a:extLst>
          </p:cNvPr>
          <p:cNvSpPr txBox="1">
            <a:spLocks noChangeArrowheads="1"/>
          </p:cNvSpPr>
          <p:nvPr/>
        </p:nvSpPr>
        <p:spPr bwMode="auto">
          <a:xfrm>
            <a:off x="7845726"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5" name="Chevron 60">
            <a:extLst>
              <a:ext uri="{FF2B5EF4-FFF2-40B4-BE49-F238E27FC236}">
                <a16:creationId xmlns:a16="http://schemas.microsoft.com/office/drawing/2014/main" id="{427AB7F0-AFA4-4AB0-8BB4-650A45A02991}"/>
              </a:ext>
            </a:extLst>
          </p:cNvPr>
          <p:cNvSpPr/>
          <p:nvPr/>
        </p:nvSpPr>
        <p:spPr bwMode="auto">
          <a:xfrm>
            <a:off x="7163496" y="4016990"/>
            <a:ext cx="925505" cy="25248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6" name="Chevron 60">
            <a:extLst>
              <a:ext uri="{FF2B5EF4-FFF2-40B4-BE49-F238E27FC236}">
                <a16:creationId xmlns:a16="http://schemas.microsoft.com/office/drawing/2014/main" id="{8AD2253B-D922-4B2C-B62C-FA34019A93DD}"/>
              </a:ext>
            </a:extLst>
          </p:cNvPr>
          <p:cNvSpPr/>
          <p:nvPr/>
        </p:nvSpPr>
        <p:spPr bwMode="auto">
          <a:xfrm>
            <a:off x="7893322" y="4315732"/>
            <a:ext cx="884959"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7" name="Chevron 58">
            <a:extLst>
              <a:ext uri="{FF2B5EF4-FFF2-40B4-BE49-F238E27FC236}">
                <a16:creationId xmlns:a16="http://schemas.microsoft.com/office/drawing/2014/main" id="{164521EA-0385-4DFC-9B68-859C9548ECC2}"/>
              </a:ext>
            </a:extLst>
          </p:cNvPr>
          <p:cNvSpPr/>
          <p:nvPr/>
        </p:nvSpPr>
        <p:spPr bwMode="auto">
          <a:xfrm>
            <a:off x="6662842" y="4992236"/>
            <a:ext cx="2649588" cy="2910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258" name="Group 17">
            <a:extLst>
              <a:ext uri="{FF2B5EF4-FFF2-40B4-BE49-F238E27FC236}">
                <a16:creationId xmlns:a16="http://schemas.microsoft.com/office/drawing/2014/main" id="{43B7750A-1BD9-4C3C-95B1-9C84CCF7B338}"/>
              </a:ext>
            </a:extLst>
          </p:cNvPr>
          <p:cNvGrpSpPr>
            <a:grpSpLocks/>
          </p:cNvGrpSpPr>
          <p:nvPr/>
        </p:nvGrpSpPr>
        <p:grpSpPr bwMode="auto">
          <a:xfrm>
            <a:off x="8154227" y="5206174"/>
            <a:ext cx="1052432" cy="585919"/>
            <a:chOff x="7917288" y="3354946"/>
            <a:chExt cx="948590" cy="482958"/>
          </a:xfrm>
        </p:grpSpPr>
        <p:sp>
          <p:nvSpPr>
            <p:cNvPr id="265" name="Diamond 16">
              <a:extLst>
                <a:ext uri="{FF2B5EF4-FFF2-40B4-BE49-F238E27FC236}">
                  <a16:creationId xmlns:a16="http://schemas.microsoft.com/office/drawing/2014/main" id="{99DF4AF6-94AF-4817-9AE6-45870446920A}"/>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66" name="Chevron 58">
              <a:extLst>
                <a:ext uri="{FF2B5EF4-FFF2-40B4-BE49-F238E27FC236}">
                  <a16:creationId xmlns:a16="http://schemas.microsoft.com/office/drawing/2014/main" id="{D69638DE-739D-491B-A4C8-AC594E2BDB3A}"/>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solidFill>
                    <a:schemeClr val="bg1"/>
                  </a:solidFill>
                  <a:latin typeface="Montserrat" pitchFamily="50" charset="0"/>
                  <a:cs typeface="Arial" panose="020B0604020202020204" pitchFamily="34" charset="0"/>
                </a:rPr>
                <a:t>ASN.1</a:t>
              </a:r>
            </a:p>
            <a:p>
              <a:pPr algn="ctr"/>
              <a:r>
                <a:rPr lang="fr-FR" altLang="en-US" sz="600">
                  <a:solidFill>
                    <a:schemeClr val="bg1"/>
                  </a:solidFill>
                  <a:latin typeface="Montserrat" pitchFamily="50" charset="0"/>
                  <a:cs typeface="Arial" panose="020B0604020202020204" pitchFamily="34" charset="0"/>
                </a:rPr>
                <a:t>1st review</a:t>
              </a:r>
            </a:p>
          </p:txBody>
        </p:sp>
      </p:grpSp>
      <p:sp>
        <p:nvSpPr>
          <p:cNvPr id="259" name="TextBox 86">
            <a:extLst>
              <a:ext uri="{FF2B5EF4-FFF2-40B4-BE49-F238E27FC236}">
                <a16:creationId xmlns:a16="http://schemas.microsoft.com/office/drawing/2014/main" id="{E190D6FD-0213-4B36-AAE1-47FE63129D8B}"/>
              </a:ext>
            </a:extLst>
          </p:cNvPr>
          <p:cNvSpPr txBox="1">
            <a:spLocks noChangeArrowheads="1"/>
          </p:cNvSpPr>
          <p:nvPr/>
        </p:nvSpPr>
        <p:spPr bwMode="auto">
          <a:xfrm>
            <a:off x="713169" y="1284894"/>
            <a:ext cx="44776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TSGs</a:t>
            </a:r>
          </a:p>
        </p:txBody>
      </p:sp>
      <p:sp>
        <p:nvSpPr>
          <p:cNvPr id="260" name="TextBox 259">
            <a:extLst>
              <a:ext uri="{FF2B5EF4-FFF2-40B4-BE49-F238E27FC236}">
                <a16:creationId xmlns:a16="http://schemas.microsoft.com/office/drawing/2014/main" id="{E099E9F2-51AC-447F-ADCA-A290520BE2BC}"/>
              </a:ext>
            </a:extLst>
          </p:cNvPr>
          <p:cNvSpPr txBox="1"/>
          <p:nvPr/>
        </p:nvSpPr>
        <p:spPr>
          <a:xfrm>
            <a:off x="917662" y="847383"/>
            <a:ext cx="511231"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261" name="Chevron 60">
            <a:extLst>
              <a:ext uri="{FF2B5EF4-FFF2-40B4-BE49-F238E27FC236}">
                <a16:creationId xmlns:a16="http://schemas.microsoft.com/office/drawing/2014/main" id="{E8B79C89-E4E6-4EA8-8F25-0F8A1593B2C6}"/>
              </a:ext>
            </a:extLst>
          </p:cNvPr>
          <p:cNvSpPr/>
          <p:nvPr/>
        </p:nvSpPr>
        <p:spPr bwMode="auto">
          <a:xfrm>
            <a:off x="3611321" y="4309949"/>
            <a:ext cx="4472391" cy="26019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cxnSp>
        <p:nvCxnSpPr>
          <p:cNvPr id="262" name="Straight Connector 114">
            <a:extLst>
              <a:ext uri="{FF2B5EF4-FFF2-40B4-BE49-F238E27FC236}">
                <a16:creationId xmlns:a16="http://schemas.microsoft.com/office/drawing/2014/main" id="{E5DC9BAA-5938-49A1-A741-3C6449AA873A}"/>
              </a:ext>
            </a:extLst>
          </p:cNvPr>
          <p:cNvCxnSpPr>
            <a:cxnSpLocks noChangeShapeType="1"/>
          </p:cNvCxnSpPr>
          <p:nvPr/>
        </p:nvCxnSpPr>
        <p:spPr bwMode="auto">
          <a:xfrm>
            <a:off x="7355649" y="1838049"/>
            <a:ext cx="0" cy="4091794"/>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263" name="Star: 5 Points 262">
            <a:extLst>
              <a:ext uri="{FF2B5EF4-FFF2-40B4-BE49-F238E27FC236}">
                <a16:creationId xmlns:a16="http://schemas.microsoft.com/office/drawing/2014/main" id="{64068195-012A-4186-8841-080EE76B5293}"/>
              </a:ext>
            </a:extLst>
          </p:cNvPr>
          <p:cNvSpPr/>
          <p:nvPr/>
        </p:nvSpPr>
        <p:spPr bwMode="auto">
          <a:xfrm>
            <a:off x="7068301" y="3884002"/>
            <a:ext cx="507705" cy="477986"/>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264" name="Straight Connector 114">
            <a:extLst>
              <a:ext uri="{FF2B5EF4-FFF2-40B4-BE49-F238E27FC236}">
                <a16:creationId xmlns:a16="http://schemas.microsoft.com/office/drawing/2014/main" id="{45B4952A-9FC5-48E0-92AF-0EBBB865D84B}"/>
              </a:ext>
            </a:extLst>
          </p:cNvPr>
          <p:cNvCxnSpPr>
            <a:cxnSpLocks noChangeShapeType="1"/>
          </p:cNvCxnSpPr>
          <p:nvPr/>
        </p:nvCxnSpPr>
        <p:spPr bwMode="auto">
          <a:xfrm flipH="1">
            <a:off x="6548256" y="1855394"/>
            <a:ext cx="24680" cy="3845092"/>
          </a:xfrm>
          <a:prstGeom prst="line">
            <a:avLst/>
          </a:prstGeom>
          <a:noFill/>
          <a:ln w="9525" algn="ctr">
            <a:solidFill>
              <a:schemeClr val="accent4">
                <a:lumMod val="60000"/>
                <a:lumOff val="40000"/>
              </a:schemeClr>
            </a:solidFill>
            <a:prstDash val="dash"/>
            <a:round/>
            <a:headEnd/>
            <a:tailEnd/>
          </a:ln>
        </p:spPr>
      </p:cxnSp>
      <p:sp>
        <p:nvSpPr>
          <p:cNvPr id="267" name="Chevron 60">
            <a:extLst>
              <a:ext uri="{FF2B5EF4-FFF2-40B4-BE49-F238E27FC236}">
                <a16:creationId xmlns:a16="http://schemas.microsoft.com/office/drawing/2014/main" id="{01619B2F-C2EE-4289-8BB8-D4AF9D5AB996}"/>
              </a:ext>
            </a:extLst>
          </p:cNvPr>
          <p:cNvSpPr/>
          <p:nvPr/>
        </p:nvSpPr>
        <p:spPr bwMode="auto">
          <a:xfrm>
            <a:off x="3292922" y="3099020"/>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 </a:t>
            </a:r>
            <a:r>
              <a:rPr lang="fr-FR" altLang="zh-CN" sz="900" dirty="0">
                <a:latin typeface="Montserrat" panose="00000500000000000000" pitchFamily="50" charset="0"/>
                <a:ea typeface="ＭＳ Ｐゴシック" charset="-128"/>
              </a:rPr>
              <a:t>Normative</a:t>
            </a:r>
            <a:endParaRPr lang="fr-FR" sz="900" dirty="0">
              <a:latin typeface="Montserrat" panose="00000500000000000000" pitchFamily="50" charset="0"/>
              <a:ea typeface="ＭＳ Ｐゴシック" charset="-128"/>
            </a:endParaRPr>
          </a:p>
        </p:txBody>
      </p:sp>
      <p:sp>
        <p:nvSpPr>
          <p:cNvPr id="268" name="Chevron 60">
            <a:extLst>
              <a:ext uri="{FF2B5EF4-FFF2-40B4-BE49-F238E27FC236}">
                <a16:creationId xmlns:a16="http://schemas.microsoft.com/office/drawing/2014/main" id="{6DF993C7-61CD-42C1-8970-69167F7B3A6C}"/>
              </a:ext>
            </a:extLst>
          </p:cNvPr>
          <p:cNvSpPr/>
          <p:nvPr/>
        </p:nvSpPr>
        <p:spPr bwMode="auto">
          <a:xfrm>
            <a:off x="4013326" y="3348807"/>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269" name="Chevron 60">
            <a:extLst>
              <a:ext uri="{FF2B5EF4-FFF2-40B4-BE49-F238E27FC236}">
                <a16:creationId xmlns:a16="http://schemas.microsoft.com/office/drawing/2014/main" id="{79975997-DD1D-44A2-AF76-250E05077F8B}"/>
              </a:ext>
            </a:extLst>
          </p:cNvPr>
          <p:cNvSpPr/>
          <p:nvPr/>
        </p:nvSpPr>
        <p:spPr bwMode="auto">
          <a:xfrm>
            <a:off x="4010946" y="3711091"/>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270" name="矩形 1">
            <a:extLst>
              <a:ext uri="{FF2B5EF4-FFF2-40B4-BE49-F238E27FC236}">
                <a16:creationId xmlns:a16="http://schemas.microsoft.com/office/drawing/2014/main" id="{3111550B-9539-4240-A547-F358E77B8CC7}"/>
              </a:ext>
            </a:extLst>
          </p:cNvPr>
          <p:cNvSpPr>
            <a:spLocks noChangeArrowheads="1"/>
          </p:cNvSpPr>
          <p:nvPr/>
        </p:nvSpPr>
        <p:spPr bwMode="auto">
          <a:xfrm>
            <a:off x="1329735" y="3047237"/>
            <a:ext cx="7448546" cy="912954"/>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1" name="文本框 2">
            <a:extLst>
              <a:ext uri="{FF2B5EF4-FFF2-40B4-BE49-F238E27FC236}">
                <a16:creationId xmlns:a16="http://schemas.microsoft.com/office/drawing/2014/main" id="{1F307C06-11F8-471B-9F2D-44D372CD0504}"/>
              </a:ext>
            </a:extLst>
          </p:cNvPr>
          <p:cNvSpPr txBox="1">
            <a:spLocks noChangeArrowheads="1"/>
          </p:cNvSpPr>
          <p:nvPr/>
        </p:nvSpPr>
        <p:spPr bwMode="auto">
          <a:xfrm>
            <a:off x="1410136" y="3436859"/>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cxnSp>
        <p:nvCxnSpPr>
          <p:cNvPr id="272" name="Straight Connector 271">
            <a:extLst>
              <a:ext uri="{FF2B5EF4-FFF2-40B4-BE49-F238E27FC236}">
                <a16:creationId xmlns:a16="http://schemas.microsoft.com/office/drawing/2014/main" id="{B9112459-F300-4AA7-AC9E-3BA75E353189}"/>
              </a:ext>
            </a:extLst>
          </p:cNvPr>
          <p:cNvCxnSpPr>
            <a:cxnSpLocks/>
          </p:cNvCxnSpPr>
          <p:nvPr/>
        </p:nvCxnSpPr>
        <p:spPr bwMode="auto">
          <a:xfrm>
            <a:off x="8054307"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54" name="TextBox 253">
            <a:extLst>
              <a:ext uri="{FF2B5EF4-FFF2-40B4-BE49-F238E27FC236}">
                <a16:creationId xmlns:a16="http://schemas.microsoft.com/office/drawing/2014/main" id="{8AAEE5EF-F5B1-4052-97F8-3FF01BDD5130}"/>
              </a:ext>
            </a:extLst>
          </p:cNvPr>
          <p:cNvSpPr txBox="1"/>
          <p:nvPr/>
        </p:nvSpPr>
        <p:spPr>
          <a:xfrm>
            <a:off x="9048000" y="832493"/>
            <a:ext cx="553540"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73" name="Rectangle 12">
            <a:extLst>
              <a:ext uri="{FF2B5EF4-FFF2-40B4-BE49-F238E27FC236}">
                <a16:creationId xmlns:a16="http://schemas.microsoft.com/office/drawing/2014/main" id="{B54C86FD-80DE-49FD-8565-35402FD07AEC}"/>
              </a:ext>
            </a:extLst>
          </p:cNvPr>
          <p:cNvSpPr>
            <a:spLocks noChangeArrowheads="1"/>
          </p:cNvSpPr>
          <p:nvPr/>
        </p:nvSpPr>
        <p:spPr bwMode="auto">
          <a:xfrm>
            <a:off x="6920674" y="600447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itchFamily="50" charset="0"/>
              </a:rPr>
              <a:t>Now</a:t>
            </a:r>
          </a:p>
        </p:txBody>
      </p:sp>
    </p:spTree>
    <p:extLst>
      <p:ext uri="{BB962C8B-B14F-4D97-AF65-F5344CB8AC3E}">
        <p14:creationId xmlns:p14="http://schemas.microsoft.com/office/powerpoint/2010/main" val="325600847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a:t>
            </a:r>
            <a:r>
              <a:rPr lang="en-GB" altLang="zh-CN" sz="2400" dirty="0"/>
              <a:t>SA#101</a:t>
            </a:r>
            <a:r>
              <a:rPr lang="en-US" sz="2400" dirty="0"/>
              <a:t>. </a:t>
            </a:r>
            <a:r>
              <a:rPr lang="en-US" altLang="zh-CN" sz="2400" dirty="0"/>
              <a:t>SA5</a:t>
            </a:r>
            <a:r>
              <a:rPr lang="en-US" sz="2400" dirty="0"/>
              <a:t> needs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SA#101 </a:t>
            </a:r>
            <a:r>
              <a:rPr lang="en-US" altLang="en-US" sz="2000" dirty="0"/>
              <a:t>3GPP Work Plan review at Plenary #101 (SP-231204)</a:t>
            </a:r>
            <a:endParaRPr lang="en-GB" altLang="en-US" sz="2000" dirty="0"/>
          </a:p>
          <a:p>
            <a:pPr lvl="1"/>
            <a:endParaRPr lang="en-GB" altLang="en-US" sz="2000" dirty="0"/>
          </a:p>
          <a:p>
            <a:pPr lvl="1"/>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20D733-B90A-4807-AAD6-87C4ADAC57AD}"/>
              </a:ext>
            </a:extLst>
          </p:cNvPr>
          <p:cNvPicPr>
            <a:picLocks noChangeAspect="1"/>
          </p:cNvPicPr>
          <p:nvPr/>
        </p:nvPicPr>
        <p:blipFill>
          <a:blip r:embed="rId2"/>
          <a:stretch>
            <a:fillRect/>
          </a:stretch>
        </p:blipFill>
        <p:spPr>
          <a:xfrm>
            <a:off x="117053" y="968940"/>
            <a:ext cx="9211854" cy="5090601"/>
          </a:xfrm>
          <a:prstGeom prst="rect">
            <a:avLst/>
          </a:prstGeom>
        </p:spPr>
      </p:pic>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3893374"/>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a:t>
            </a:r>
            <a:r>
              <a:rPr lang="en-US" altLang="zh-CN"/>
              <a:t>normative&gt; </a:t>
            </a:r>
            <a:r>
              <a:rPr lang="en-US" altLang="zh-CN" dirty="0"/>
              <a:t>is frozen in Jun.2023. </a:t>
            </a:r>
          </a:p>
          <a:p>
            <a:pPr marL="285750" indent="-285750">
              <a:buFont typeface="Wingdings" panose="05000000000000000000" pitchFamily="2" charset="2"/>
              <a:buChar char="Ø"/>
            </a:pPr>
            <a:r>
              <a:rPr lang="en-US" altLang="zh-CN" dirty="0"/>
              <a:t>&lt;Stage 3(CT&amp;SA)&gt; and &lt;RAN completion&gt; are planned to be frozen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frozen in Dec.2024.</a:t>
            </a:r>
          </a:p>
          <a:p>
            <a:pPr marL="285750" indent="-285750">
              <a:buFont typeface="Wingdings" panose="05000000000000000000" pitchFamily="2" charset="2"/>
              <a:buChar char="Ø"/>
            </a:pPr>
            <a:r>
              <a:rPr lang="en-US" altLang="zh-CN" dirty="0"/>
              <a:t>&lt;Stage 3(CT&amp;SA)&gt; and &lt;RAN completion&gt; are planned to be frozen in Sep.2025.</a:t>
            </a:r>
          </a:p>
        </p:txBody>
      </p:sp>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3633486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 Release 18</a:t>
            </a:r>
            <a:endParaRPr lang="en-US" sz="2800" dirty="0"/>
          </a:p>
        </p:txBody>
      </p:sp>
      <p:pic>
        <p:nvPicPr>
          <p:cNvPr id="3" name="Picture 2">
            <a:extLst>
              <a:ext uri="{FF2B5EF4-FFF2-40B4-BE49-F238E27FC236}">
                <a16:creationId xmlns:a16="http://schemas.microsoft.com/office/drawing/2014/main" id="{3FA7969B-DDB3-46BC-A1F7-01725B4A19B5}"/>
              </a:ext>
            </a:extLst>
          </p:cNvPr>
          <p:cNvPicPr>
            <a:picLocks noChangeAspect="1"/>
          </p:cNvPicPr>
          <p:nvPr/>
        </p:nvPicPr>
        <p:blipFill>
          <a:blip r:embed="rId2"/>
          <a:stretch>
            <a:fillRect/>
          </a:stretch>
        </p:blipFill>
        <p:spPr>
          <a:xfrm>
            <a:off x="1593638" y="1014580"/>
            <a:ext cx="8048064" cy="4828839"/>
          </a:xfrm>
          <a:prstGeom prst="rect">
            <a:avLst/>
          </a:prstGeom>
        </p:spPr>
      </p:pic>
      <p:sp>
        <p:nvSpPr>
          <p:cNvPr id="8" name="矩形 51">
            <a:extLst>
              <a:ext uri="{FF2B5EF4-FFF2-40B4-BE49-F238E27FC236}">
                <a16:creationId xmlns:a16="http://schemas.microsoft.com/office/drawing/2014/main" id="{46611804-1D06-4141-99AC-8D30CB4EBCEC}"/>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10487466"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800" dirty="0"/>
              <a:t>Release 18 timeline– figure with SA5</a:t>
            </a:r>
            <a:r>
              <a:rPr lang="en-GB" altLang="zh-CN" sz="2800" dirty="0"/>
              <a:t> (For integrated to SA timeline)</a:t>
            </a:r>
            <a:endParaRPr lang="en-US" sz="2800" dirty="0"/>
          </a:p>
        </p:txBody>
      </p:sp>
      <p:cxnSp>
        <p:nvCxnSpPr>
          <p:cNvPr id="202" name="Straight Connector 201">
            <a:extLst>
              <a:ext uri="{FF2B5EF4-FFF2-40B4-BE49-F238E27FC236}">
                <a16:creationId xmlns:a16="http://schemas.microsoft.com/office/drawing/2014/main" id="{075362FA-0F1F-4418-B13D-3151B4EC838E}"/>
              </a:ext>
            </a:extLst>
          </p:cNvPr>
          <p:cNvCxnSpPr>
            <a:cxnSpLocks/>
          </p:cNvCxnSpPr>
          <p:nvPr/>
        </p:nvCxnSpPr>
        <p:spPr bwMode="auto">
          <a:xfrm>
            <a:off x="5162643"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3" name="Straight Connector 202">
            <a:extLst>
              <a:ext uri="{FF2B5EF4-FFF2-40B4-BE49-F238E27FC236}">
                <a16:creationId xmlns:a16="http://schemas.microsoft.com/office/drawing/2014/main" id="{3182D5C1-3FD0-4BB5-9AF3-DC5E2DCD974C}"/>
              </a:ext>
            </a:extLst>
          </p:cNvPr>
          <p:cNvCxnSpPr>
            <a:cxnSpLocks/>
          </p:cNvCxnSpPr>
          <p:nvPr/>
        </p:nvCxnSpPr>
        <p:spPr bwMode="auto">
          <a:xfrm>
            <a:off x="2063525" y="1005427"/>
            <a:ext cx="3000398"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4" name="Straight Connector 114">
            <a:extLst>
              <a:ext uri="{FF2B5EF4-FFF2-40B4-BE49-F238E27FC236}">
                <a16:creationId xmlns:a16="http://schemas.microsoft.com/office/drawing/2014/main" id="{6F7B90C7-6A93-4AA4-92BD-0D04EF16BD52}"/>
              </a:ext>
            </a:extLst>
          </p:cNvPr>
          <p:cNvCxnSpPr>
            <a:cxnSpLocks noChangeShapeType="1"/>
          </p:cNvCxnSpPr>
          <p:nvPr/>
        </p:nvCxnSpPr>
        <p:spPr bwMode="auto">
          <a:xfrm>
            <a:off x="8083712" y="1855394"/>
            <a:ext cx="0" cy="4084086"/>
          </a:xfrm>
          <a:prstGeom prst="line">
            <a:avLst/>
          </a:prstGeom>
          <a:noFill/>
          <a:ln w="28575" algn="ctr">
            <a:solidFill>
              <a:schemeClr val="accent4">
                <a:lumMod val="60000"/>
                <a:lumOff val="40000"/>
              </a:schemeClr>
            </a:solidFill>
            <a:round/>
            <a:headEnd/>
            <a:tailEnd/>
          </a:ln>
        </p:spPr>
      </p:cxnSp>
      <p:cxnSp>
        <p:nvCxnSpPr>
          <p:cNvPr id="205" name="Straight Connector 114">
            <a:extLst>
              <a:ext uri="{FF2B5EF4-FFF2-40B4-BE49-F238E27FC236}">
                <a16:creationId xmlns:a16="http://schemas.microsoft.com/office/drawing/2014/main" id="{0222B57F-1F20-4A5E-A0F1-B0233DBACB5D}"/>
              </a:ext>
            </a:extLst>
          </p:cNvPr>
          <p:cNvCxnSpPr>
            <a:cxnSpLocks noChangeShapeType="1"/>
          </p:cNvCxnSpPr>
          <p:nvPr/>
        </p:nvCxnSpPr>
        <p:spPr bwMode="auto">
          <a:xfrm>
            <a:off x="5063923" y="1807211"/>
            <a:ext cx="0" cy="4132269"/>
          </a:xfrm>
          <a:prstGeom prst="line">
            <a:avLst/>
          </a:prstGeom>
          <a:noFill/>
          <a:ln w="28575" algn="ctr">
            <a:solidFill>
              <a:schemeClr val="accent4">
                <a:lumMod val="60000"/>
                <a:lumOff val="40000"/>
              </a:schemeClr>
            </a:solidFill>
            <a:round/>
            <a:headEnd/>
            <a:tailEnd/>
          </a:ln>
        </p:spPr>
      </p:cxnSp>
      <p:cxnSp>
        <p:nvCxnSpPr>
          <p:cNvPr id="206" name="Straight Connector 114">
            <a:extLst>
              <a:ext uri="{FF2B5EF4-FFF2-40B4-BE49-F238E27FC236}">
                <a16:creationId xmlns:a16="http://schemas.microsoft.com/office/drawing/2014/main" id="{5407AD09-F370-4DB3-A404-906EB76E874E}"/>
              </a:ext>
            </a:extLst>
          </p:cNvPr>
          <p:cNvCxnSpPr>
            <a:cxnSpLocks noChangeShapeType="1"/>
          </p:cNvCxnSpPr>
          <p:nvPr/>
        </p:nvCxnSpPr>
        <p:spPr bwMode="auto">
          <a:xfrm flipH="1">
            <a:off x="2021216" y="1809138"/>
            <a:ext cx="12340" cy="4130342"/>
          </a:xfrm>
          <a:prstGeom prst="line">
            <a:avLst/>
          </a:prstGeom>
          <a:noFill/>
          <a:ln w="28575" algn="ctr">
            <a:solidFill>
              <a:schemeClr val="accent4">
                <a:lumMod val="60000"/>
                <a:lumOff val="40000"/>
              </a:schemeClr>
            </a:solidFill>
            <a:round/>
            <a:headEnd/>
            <a:tailEnd/>
          </a:ln>
        </p:spPr>
      </p:cxnSp>
      <p:cxnSp>
        <p:nvCxnSpPr>
          <p:cNvPr id="207" name="Straight Connector 115">
            <a:extLst>
              <a:ext uri="{FF2B5EF4-FFF2-40B4-BE49-F238E27FC236}">
                <a16:creationId xmlns:a16="http://schemas.microsoft.com/office/drawing/2014/main" id="{B6A4187C-FB4C-40FD-8C8D-D6DFCE841263}"/>
              </a:ext>
            </a:extLst>
          </p:cNvPr>
          <p:cNvCxnSpPr>
            <a:cxnSpLocks noChangeShapeType="1"/>
          </p:cNvCxnSpPr>
          <p:nvPr/>
        </p:nvCxnSpPr>
        <p:spPr bwMode="auto">
          <a:xfrm>
            <a:off x="2781011" y="1855394"/>
            <a:ext cx="0" cy="4084086"/>
          </a:xfrm>
          <a:prstGeom prst="line">
            <a:avLst/>
          </a:prstGeom>
          <a:noFill/>
          <a:ln w="9525" algn="ctr">
            <a:solidFill>
              <a:schemeClr val="accent4">
                <a:lumMod val="60000"/>
                <a:lumOff val="40000"/>
              </a:schemeClr>
            </a:solidFill>
            <a:prstDash val="dash"/>
            <a:round/>
            <a:headEnd/>
            <a:tailEnd/>
          </a:ln>
        </p:spPr>
      </p:cxnSp>
      <p:cxnSp>
        <p:nvCxnSpPr>
          <p:cNvPr id="208" name="Straight Connector 114">
            <a:extLst>
              <a:ext uri="{FF2B5EF4-FFF2-40B4-BE49-F238E27FC236}">
                <a16:creationId xmlns:a16="http://schemas.microsoft.com/office/drawing/2014/main" id="{0A64A013-DB68-4698-9742-288F710CB3FB}"/>
              </a:ext>
            </a:extLst>
          </p:cNvPr>
          <p:cNvCxnSpPr>
            <a:cxnSpLocks noChangeShapeType="1"/>
          </p:cNvCxnSpPr>
          <p:nvPr/>
        </p:nvCxnSpPr>
        <p:spPr bwMode="auto">
          <a:xfrm>
            <a:off x="10095143" y="1859249"/>
            <a:ext cx="0" cy="4080231"/>
          </a:xfrm>
          <a:prstGeom prst="line">
            <a:avLst/>
          </a:prstGeom>
          <a:noFill/>
          <a:ln w="9525" algn="ctr">
            <a:solidFill>
              <a:schemeClr val="accent4">
                <a:lumMod val="60000"/>
                <a:lumOff val="40000"/>
              </a:schemeClr>
            </a:solidFill>
            <a:prstDash val="dash"/>
            <a:round/>
            <a:headEnd/>
            <a:tailEnd/>
          </a:ln>
        </p:spPr>
      </p:cxnSp>
      <p:cxnSp>
        <p:nvCxnSpPr>
          <p:cNvPr id="209" name="Straight Connector 114">
            <a:extLst>
              <a:ext uri="{FF2B5EF4-FFF2-40B4-BE49-F238E27FC236}">
                <a16:creationId xmlns:a16="http://schemas.microsoft.com/office/drawing/2014/main" id="{524A3B2C-DDB5-46CF-81B9-3E75D7005355}"/>
              </a:ext>
            </a:extLst>
          </p:cNvPr>
          <p:cNvCxnSpPr>
            <a:cxnSpLocks noChangeShapeType="1"/>
          </p:cNvCxnSpPr>
          <p:nvPr/>
        </p:nvCxnSpPr>
        <p:spPr bwMode="auto">
          <a:xfrm>
            <a:off x="1347801" y="1855394"/>
            <a:ext cx="0" cy="4084086"/>
          </a:xfrm>
          <a:prstGeom prst="line">
            <a:avLst/>
          </a:prstGeom>
          <a:noFill/>
          <a:ln w="9525" algn="ctr">
            <a:solidFill>
              <a:schemeClr val="accent4">
                <a:lumMod val="60000"/>
                <a:lumOff val="40000"/>
              </a:schemeClr>
            </a:solidFill>
            <a:prstDash val="dash"/>
            <a:round/>
            <a:headEnd/>
            <a:tailEnd/>
          </a:ln>
        </p:spPr>
      </p:cxnSp>
      <p:cxnSp>
        <p:nvCxnSpPr>
          <p:cNvPr id="210" name="Straight Connector 114">
            <a:extLst>
              <a:ext uri="{FF2B5EF4-FFF2-40B4-BE49-F238E27FC236}">
                <a16:creationId xmlns:a16="http://schemas.microsoft.com/office/drawing/2014/main" id="{462B99D3-E2D9-426A-B8FD-F2A1909225AA}"/>
              </a:ext>
            </a:extLst>
          </p:cNvPr>
          <p:cNvCxnSpPr>
            <a:cxnSpLocks noChangeShapeType="1"/>
          </p:cNvCxnSpPr>
          <p:nvPr/>
        </p:nvCxnSpPr>
        <p:spPr bwMode="auto">
          <a:xfrm>
            <a:off x="8725395" y="1855394"/>
            <a:ext cx="0" cy="4084086"/>
          </a:xfrm>
          <a:prstGeom prst="line">
            <a:avLst/>
          </a:prstGeom>
          <a:noFill/>
          <a:ln w="9525" algn="ctr">
            <a:solidFill>
              <a:schemeClr val="accent4">
                <a:lumMod val="60000"/>
                <a:lumOff val="40000"/>
              </a:schemeClr>
            </a:solidFill>
            <a:prstDash val="dash"/>
            <a:round/>
            <a:headEnd/>
            <a:tailEnd/>
          </a:ln>
        </p:spPr>
      </p:cxnSp>
      <p:cxnSp>
        <p:nvCxnSpPr>
          <p:cNvPr id="211" name="Straight Connector 114">
            <a:extLst>
              <a:ext uri="{FF2B5EF4-FFF2-40B4-BE49-F238E27FC236}">
                <a16:creationId xmlns:a16="http://schemas.microsoft.com/office/drawing/2014/main" id="{BE90B235-4709-4E91-8D2E-4C3DB4ECB6D1}"/>
              </a:ext>
            </a:extLst>
          </p:cNvPr>
          <p:cNvCxnSpPr>
            <a:cxnSpLocks noChangeShapeType="1"/>
          </p:cNvCxnSpPr>
          <p:nvPr/>
        </p:nvCxnSpPr>
        <p:spPr bwMode="auto">
          <a:xfrm>
            <a:off x="7345072" y="1855394"/>
            <a:ext cx="0" cy="4084086"/>
          </a:xfrm>
          <a:prstGeom prst="line">
            <a:avLst/>
          </a:prstGeom>
          <a:noFill/>
          <a:ln w="9525" algn="ctr">
            <a:solidFill>
              <a:schemeClr val="accent4">
                <a:lumMod val="60000"/>
                <a:lumOff val="40000"/>
              </a:schemeClr>
            </a:solidFill>
            <a:prstDash val="dash"/>
            <a:round/>
            <a:headEnd/>
            <a:tailEnd/>
          </a:ln>
        </p:spPr>
      </p:cxnSp>
      <p:cxnSp>
        <p:nvCxnSpPr>
          <p:cNvPr id="212" name="Straight Connector 114">
            <a:extLst>
              <a:ext uri="{FF2B5EF4-FFF2-40B4-BE49-F238E27FC236}">
                <a16:creationId xmlns:a16="http://schemas.microsoft.com/office/drawing/2014/main" id="{A9DF6720-570A-4EFF-AE69-353C788626BD}"/>
              </a:ext>
            </a:extLst>
          </p:cNvPr>
          <p:cNvCxnSpPr>
            <a:cxnSpLocks noChangeShapeType="1"/>
          </p:cNvCxnSpPr>
          <p:nvPr/>
        </p:nvCxnSpPr>
        <p:spPr bwMode="auto">
          <a:xfrm>
            <a:off x="5799037" y="1855394"/>
            <a:ext cx="0" cy="4084086"/>
          </a:xfrm>
          <a:prstGeom prst="line">
            <a:avLst/>
          </a:prstGeom>
          <a:noFill/>
          <a:ln w="9525" algn="ctr">
            <a:solidFill>
              <a:schemeClr val="accent4">
                <a:lumMod val="60000"/>
                <a:lumOff val="40000"/>
              </a:schemeClr>
            </a:solidFill>
            <a:prstDash val="dash"/>
            <a:round/>
            <a:headEnd/>
            <a:tailEnd/>
          </a:ln>
        </p:spPr>
      </p:cxnSp>
      <p:cxnSp>
        <p:nvCxnSpPr>
          <p:cNvPr id="213" name="Straight Connector 114">
            <a:extLst>
              <a:ext uri="{FF2B5EF4-FFF2-40B4-BE49-F238E27FC236}">
                <a16:creationId xmlns:a16="http://schemas.microsoft.com/office/drawing/2014/main" id="{B1A79D8A-8009-4873-AD8B-880E8D201C9F}"/>
              </a:ext>
            </a:extLst>
          </p:cNvPr>
          <p:cNvCxnSpPr>
            <a:cxnSpLocks noChangeShapeType="1"/>
          </p:cNvCxnSpPr>
          <p:nvPr/>
        </p:nvCxnSpPr>
        <p:spPr bwMode="auto">
          <a:xfrm>
            <a:off x="4402848" y="1855394"/>
            <a:ext cx="0" cy="4084086"/>
          </a:xfrm>
          <a:prstGeom prst="line">
            <a:avLst/>
          </a:prstGeom>
          <a:noFill/>
          <a:ln w="9525" algn="ctr">
            <a:solidFill>
              <a:schemeClr val="accent4">
                <a:lumMod val="60000"/>
                <a:lumOff val="40000"/>
              </a:schemeClr>
            </a:solidFill>
            <a:prstDash val="dash"/>
            <a:round/>
            <a:headEnd/>
            <a:tailEnd/>
          </a:ln>
        </p:spPr>
      </p:cxnSp>
      <p:cxnSp>
        <p:nvCxnSpPr>
          <p:cNvPr id="214" name="Straight Connector 114">
            <a:extLst>
              <a:ext uri="{FF2B5EF4-FFF2-40B4-BE49-F238E27FC236}">
                <a16:creationId xmlns:a16="http://schemas.microsoft.com/office/drawing/2014/main" id="{C8A064B3-DA07-4AFC-9278-4F4AAA8C71FB}"/>
              </a:ext>
            </a:extLst>
          </p:cNvPr>
          <p:cNvCxnSpPr>
            <a:cxnSpLocks noChangeShapeType="1"/>
          </p:cNvCxnSpPr>
          <p:nvPr/>
        </p:nvCxnSpPr>
        <p:spPr bwMode="auto">
          <a:xfrm>
            <a:off x="3553146" y="1855394"/>
            <a:ext cx="0" cy="4084086"/>
          </a:xfrm>
          <a:prstGeom prst="line">
            <a:avLst/>
          </a:prstGeom>
          <a:noFill/>
          <a:ln w="9525" algn="ctr">
            <a:solidFill>
              <a:schemeClr val="accent4">
                <a:lumMod val="60000"/>
                <a:lumOff val="40000"/>
              </a:schemeClr>
            </a:solidFill>
            <a:prstDash val="dash"/>
            <a:round/>
            <a:headEnd/>
            <a:tailEnd/>
          </a:ln>
        </p:spPr>
      </p:cxnSp>
      <p:cxnSp>
        <p:nvCxnSpPr>
          <p:cNvPr id="215" name="Straight Connector 114">
            <a:extLst>
              <a:ext uri="{FF2B5EF4-FFF2-40B4-BE49-F238E27FC236}">
                <a16:creationId xmlns:a16="http://schemas.microsoft.com/office/drawing/2014/main" id="{C7F87627-F91D-4194-8BA1-41140C409E39}"/>
              </a:ext>
            </a:extLst>
          </p:cNvPr>
          <p:cNvCxnSpPr>
            <a:cxnSpLocks noChangeShapeType="1"/>
          </p:cNvCxnSpPr>
          <p:nvPr/>
        </p:nvCxnSpPr>
        <p:spPr bwMode="auto">
          <a:xfrm>
            <a:off x="9317718" y="1859249"/>
            <a:ext cx="22918" cy="4043610"/>
          </a:xfrm>
          <a:prstGeom prst="line">
            <a:avLst/>
          </a:prstGeom>
          <a:noFill/>
          <a:ln w="9525" algn="ctr">
            <a:solidFill>
              <a:schemeClr val="accent4">
                <a:lumMod val="60000"/>
                <a:lumOff val="40000"/>
              </a:schemeClr>
            </a:solidFill>
            <a:prstDash val="dash"/>
            <a:round/>
            <a:headEnd/>
            <a:tailEnd/>
          </a:ln>
        </p:spPr>
      </p:cxnSp>
      <p:cxnSp>
        <p:nvCxnSpPr>
          <p:cNvPr id="216" name="Straight Connector 215">
            <a:extLst>
              <a:ext uri="{FF2B5EF4-FFF2-40B4-BE49-F238E27FC236}">
                <a16:creationId xmlns:a16="http://schemas.microsoft.com/office/drawing/2014/main" id="{5B906561-CEF4-49CF-894C-F3CA3AB52CAA}"/>
              </a:ext>
            </a:extLst>
          </p:cNvPr>
          <p:cNvCxnSpPr>
            <a:cxnSpLocks/>
          </p:cNvCxnSpPr>
          <p:nvPr/>
        </p:nvCxnSpPr>
        <p:spPr bwMode="auto">
          <a:xfrm>
            <a:off x="582717" y="1005427"/>
            <a:ext cx="1343304"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86">
            <a:extLst>
              <a:ext uri="{FF2B5EF4-FFF2-40B4-BE49-F238E27FC236}">
                <a16:creationId xmlns:a16="http://schemas.microsoft.com/office/drawing/2014/main" id="{FEC650F7-3122-4C82-AA99-EB5B471E30F1}"/>
              </a:ext>
            </a:extLst>
          </p:cNvPr>
          <p:cNvSpPr txBox="1">
            <a:spLocks noChangeArrowheads="1"/>
          </p:cNvSpPr>
          <p:nvPr/>
        </p:nvSpPr>
        <p:spPr bwMode="auto">
          <a:xfrm>
            <a:off x="1111577"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#93-e</a:t>
            </a:r>
          </a:p>
        </p:txBody>
      </p:sp>
      <p:sp>
        <p:nvSpPr>
          <p:cNvPr id="218" name="Chevron 60">
            <a:extLst>
              <a:ext uri="{FF2B5EF4-FFF2-40B4-BE49-F238E27FC236}">
                <a16:creationId xmlns:a16="http://schemas.microsoft.com/office/drawing/2014/main" id="{8EA9A3EF-3EB9-4DA0-B0EA-AD54A6EE4A57}"/>
              </a:ext>
            </a:extLst>
          </p:cNvPr>
          <p:cNvSpPr/>
          <p:nvPr/>
        </p:nvSpPr>
        <p:spPr bwMode="auto">
          <a:xfrm>
            <a:off x="556274" y="2036567"/>
            <a:ext cx="1487859"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219" name="Chevron 79">
            <a:extLst>
              <a:ext uri="{FF2B5EF4-FFF2-40B4-BE49-F238E27FC236}">
                <a16:creationId xmlns:a16="http://schemas.microsoft.com/office/drawing/2014/main" id="{72467E15-E87D-4726-8A31-964DCEABF90F}"/>
              </a:ext>
            </a:extLst>
          </p:cNvPr>
          <p:cNvSpPr>
            <a:spLocks noChangeArrowheads="1"/>
          </p:cNvSpPr>
          <p:nvPr/>
        </p:nvSpPr>
        <p:spPr bwMode="auto">
          <a:xfrm>
            <a:off x="8649593" y="3794820"/>
            <a:ext cx="691044" cy="258267"/>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220" name="Chevron 58">
            <a:extLst>
              <a:ext uri="{FF2B5EF4-FFF2-40B4-BE49-F238E27FC236}">
                <a16:creationId xmlns:a16="http://schemas.microsoft.com/office/drawing/2014/main" id="{3C1CC2C4-016C-4EDF-8DC8-D0B9BD5C9AF7}"/>
              </a:ext>
            </a:extLst>
          </p:cNvPr>
          <p:cNvSpPr/>
          <p:nvPr/>
        </p:nvSpPr>
        <p:spPr bwMode="auto">
          <a:xfrm>
            <a:off x="4483939" y="4097417"/>
            <a:ext cx="4241456" cy="2736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221" name="Chevron 60">
            <a:extLst>
              <a:ext uri="{FF2B5EF4-FFF2-40B4-BE49-F238E27FC236}">
                <a16:creationId xmlns:a16="http://schemas.microsoft.com/office/drawing/2014/main" id="{E6A6C449-4597-46B2-8FB1-384261898135}"/>
              </a:ext>
            </a:extLst>
          </p:cNvPr>
          <p:cNvSpPr/>
          <p:nvPr/>
        </p:nvSpPr>
        <p:spPr bwMode="auto">
          <a:xfrm>
            <a:off x="2870917" y="3503789"/>
            <a:ext cx="4458288"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2" name="Chevron 60">
            <a:extLst>
              <a:ext uri="{FF2B5EF4-FFF2-40B4-BE49-F238E27FC236}">
                <a16:creationId xmlns:a16="http://schemas.microsoft.com/office/drawing/2014/main" id="{45D124D7-2366-46B2-B4E0-F61EEBCE0ADF}"/>
              </a:ext>
            </a:extLst>
          </p:cNvPr>
          <p:cNvSpPr/>
          <p:nvPr/>
        </p:nvSpPr>
        <p:spPr bwMode="auto">
          <a:xfrm>
            <a:off x="1534665" y="2774748"/>
            <a:ext cx="5036508"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3" name="Chevron 60">
            <a:extLst>
              <a:ext uri="{FF2B5EF4-FFF2-40B4-BE49-F238E27FC236}">
                <a16:creationId xmlns:a16="http://schemas.microsoft.com/office/drawing/2014/main" id="{4B873846-73D8-4B1F-A466-B0FDBD178630}"/>
              </a:ext>
            </a:extLst>
          </p:cNvPr>
          <p:cNvSpPr>
            <a:spLocks noChangeArrowheads="1"/>
          </p:cNvSpPr>
          <p:nvPr/>
        </p:nvSpPr>
        <p:spPr bwMode="auto">
          <a:xfrm>
            <a:off x="1779703" y="2375783"/>
            <a:ext cx="988968" cy="341144"/>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224" name="TextBox 112">
            <a:extLst>
              <a:ext uri="{FF2B5EF4-FFF2-40B4-BE49-F238E27FC236}">
                <a16:creationId xmlns:a16="http://schemas.microsoft.com/office/drawing/2014/main" id="{04C299FA-C1F0-4336-B795-01033B7126EC}"/>
              </a:ext>
            </a:extLst>
          </p:cNvPr>
          <p:cNvSpPr txBox="1">
            <a:spLocks noChangeArrowheads="1"/>
          </p:cNvSpPr>
          <p:nvPr/>
        </p:nvSpPr>
        <p:spPr bwMode="auto">
          <a:xfrm>
            <a:off x="8200061" y="2154136"/>
            <a:ext cx="1591869" cy="449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225" name="TextBox 1">
            <a:extLst>
              <a:ext uri="{FF2B5EF4-FFF2-40B4-BE49-F238E27FC236}">
                <a16:creationId xmlns:a16="http://schemas.microsoft.com/office/drawing/2014/main" id="{FC5B28C7-3444-4129-BF88-3B93AB3CBF03}"/>
              </a:ext>
            </a:extLst>
          </p:cNvPr>
          <p:cNvSpPr txBox="1">
            <a:spLocks noChangeArrowheads="1"/>
          </p:cNvSpPr>
          <p:nvPr/>
        </p:nvSpPr>
        <p:spPr bwMode="auto">
          <a:xfrm>
            <a:off x="549222" y="5367052"/>
            <a:ext cx="1514303" cy="20622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6" name="TextBox 86">
            <a:extLst>
              <a:ext uri="{FF2B5EF4-FFF2-40B4-BE49-F238E27FC236}">
                <a16:creationId xmlns:a16="http://schemas.microsoft.com/office/drawing/2014/main" id="{B47FB83D-142D-4E82-BA43-ACBB6E18CE2F}"/>
              </a:ext>
            </a:extLst>
          </p:cNvPr>
          <p:cNvSpPr txBox="1">
            <a:spLocks noChangeArrowheads="1"/>
          </p:cNvSpPr>
          <p:nvPr/>
        </p:nvSpPr>
        <p:spPr bwMode="auto">
          <a:xfrm>
            <a:off x="1751497" y="1215509"/>
            <a:ext cx="49889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#94-e</a:t>
            </a:r>
            <a:endParaRPr lang="en-GB" altLang="en-US" sz="400">
              <a:latin typeface="Montserrat" pitchFamily="50" charset="0"/>
            </a:endParaRPr>
          </a:p>
        </p:txBody>
      </p:sp>
      <p:sp>
        <p:nvSpPr>
          <p:cNvPr id="227" name="TextBox 86">
            <a:extLst>
              <a:ext uri="{FF2B5EF4-FFF2-40B4-BE49-F238E27FC236}">
                <a16:creationId xmlns:a16="http://schemas.microsoft.com/office/drawing/2014/main" id="{632DDD13-4F67-4F67-B881-53D2D3AC8900}"/>
              </a:ext>
            </a:extLst>
          </p:cNvPr>
          <p:cNvSpPr txBox="1">
            <a:spLocks noChangeArrowheads="1"/>
          </p:cNvSpPr>
          <p:nvPr/>
        </p:nvSpPr>
        <p:spPr bwMode="auto">
          <a:xfrm>
            <a:off x="2511293" y="1215509"/>
            <a:ext cx="48831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#95-e</a:t>
            </a:r>
            <a:endParaRPr lang="en-GB" altLang="en-US" sz="400">
              <a:latin typeface="Montserrat" pitchFamily="50" charset="0"/>
            </a:endParaRPr>
          </a:p>
        </p:txBody>
      </p:sp>
      <p:sp>
        <p:nvSpPr>
          <p:cNvPr id="228" name="TextBox 86">
            <a:extLst>
              <a:ext uri="{FF2B5EF4-FFF2-40B4-BE49-F238E27FC236}">
                <a16:creationId xmlns:a16="http://schemas.microsoft.com/office/drawing/2014/main" id="{A9B55E77-51A3-4410-B8D0-DF4E41F0FD2B}"/>
              </a:ext>
            </a:extLst>
          </p:cNvPr>
          <p:cNvSpPr txBox="1">
            <a:spLocks noChangeArrowheads="1"/>
          </p:cNvSpPr>
          <p:nvPr/>
        </p:nvSpPr>
        <p:spPr bwMode="auto">
          <a:xfrm>
            <a:off x="3336314" y="1215509"/>
            <a:ext cx="39488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#96</a:t>
            </a:r>
            <a:endParaRPr lang="en-GB" altLang="en-US" sz="400">
              <a:latin typeface="Montserrat" pitchFamily="50" charset="0"/>
            </a:endParaRPr>
          </a:p>
        </p:txBody>
      </p:sp>
      <p:sp>
        <p:nvSpPr>
          <p:cNvPr id="229" name="TextBox 86">
            <a:extLst>
              <a:ext uri="{FF2B5EF4-FFF2-40B4-BE49-F238E27FC236}">
                <a16:creationId xmlns:a16="http://schemas.microsoft.com/office/drawing/2014/main" id="{0C34A345-C93D-44EB-AAFC-78B7A667B8F7}"/>
              </a:ext>
            </a:extLst>
          </p:cNvPr>
          <p:cNvSpPr txBox="1">
            <a:spLocks noChangeArrowheads="1"/>
          </p:cNvSpPr>
          <p:nvPr/>
        </p:nvSpPr>
        <p:spPr bwMode="auto">
          <a:xfrm>
            <a:off x="4157810"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#97-e</a:t>
            </a:r>
            <a:endParaRPr lang="en-GB" altLang="en-US" sz="400">
              <a:latin typeface="Montserrat" pitchFamily="50" charset="0"/>
            </a:endParaRPr>
          </a:p>
        </p:txBody>
      </p:sp>
      <p:sp>
        <p:nvSpPr>
          <p:cNvPr id="230" name="TextBox 86">
            <a:extLst>
              <a:ext uri="{FF2B5EF4-FFF2-40B4-BE49-F238E27FC236}">
                <a16:creationId xmlns:a16="http://schemas.microsoft.com/office/drawing/2014/main" id="{7CA31248-A898-4ADF-BFC3-59E3CFBC761E}"/>
              </a:ext>
            </a:extLst>
          </p:cNvPr>
          <p:cNvSpPr txBox="1">
            <a:spLocks noChangeArrowheads="1"/>
          </p:cNvSpPr>
          <p:nvPr/>
        </p:nvSpPr>
        <p:spPr bwMode="auto">
          <a:xfrm>
            <a:off x="4797730" y="1215509"/>
            <a:ext cx="4971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#98-e</a:t>
            </a:r>
            <a:endParaRPr lang="en-GB" altLang="en-US" sz="400">
              <a:latin typeface="Montserrat" pitchFamily="50" charset="0"/>
            </a:endParaRPr>
          </a:p>
        </p:txBody>
      </p:sp>
      <p:sp>
        <p:nvSpPr>
          <p:cNvPr id="231" name="TextBox 86">
            <a:extLst>
              <a:ext uri="{FF2B5EF4-FFF2-40B4-BE49-F238E27FC236}">
                <a16:creationId xmlns:a16="http://schemas.microsoft.com/office/drawing/2014/main" id="{F515AB3B-B2B3-484C-9AD1-72EDA26529B0}"/>
              </a:ext>
            </a:extLst>
          </p:cNvPr>
          <p:cNvSpPr txBox="1">
            <a:spLocks noChangeArrowheads="1"/>
          </p:cNvSpPr>
          <p:nvPr/>
        </p:nvSpPr>
        <p:spPr bwMode="auto">
          <a:xfrm>
            <a:off x="5541659" y="1215509"/>
            <a:ext cx="39664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232" name="TextBox 86">
            <a:extLst>
              <a:ext uri="{FF2B5EF4-FFF2-40B4-BE49-F238E27FC236}">
                <a16:creationId xmlns:a16="http://schemas.microsoft.com/office/drawing/2014/main" id="{BAC992BE-6F61-409A-AE7D-EB6769E7CE7D}"/>
              </a:ext>
            </a:extLst>
          </p:cNvPr>
          <p:cNvSpPr txBox="1">
            <a:spLocks noChangeArrowheads="1"/>
          </p:cNvSpPr>
          <p:nvPr/>
        </p:nvSpPr>
        <p:spPr bwMode="auto">
          <a:xfrm>
            <a:off x="6312032" y="1215509"/>
            <a:ext cx="442479"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233" name="TextBox 86">
            <a:extLst>
              <a:ext uri="{FF2B5EF4-FFF2-40B4-BE49-F238E27FC236}">
                <a16:creationId xmlns:a16="http://schemas.microsoft.com/office/drawing/2014/main" id="{94AECA21-CE0A-4142-B82D-C1F44CB2F196}"/>
              </a:ext>
            </a:extLst>
          </p:cNvPr>
          <p:cNvSpPr txBox="1">
            <a:spLocks noChangeArrowheads="1"/>
          </p:cNvSpPr>
          <p:nvPr/>
        </p:nvSpPr>
        <p:spPr bwMode="auto">
          <a:xfrm>
            <a:off x="7117661" y="1215509"/>
            <a:ext cx="41074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endParaRPr lang="en-GB" altLang="en-US" sz="400">
              <a:latin typeface="Montserrat" pitchFamily="50" charset="0"/>
            </a:endParaRPr>
          </a:p>
        </p:txBody>
      </p:sp>
      <p:sp>
        <p:nvSpPr>
          <p:cNvPr id="234" name="TextBox 86">
            <a:extLst>
              <a:ext uri="{FF2B5EF4-FFF2-40B4-BE49-F238E27FC236}">
                <a16:creationId xmlns:a16="http://schemas.microsoft.com/office/drawing/2014/main" id="{8EE2761E-5270-4D64-8D10-DAC4C6E9BCBC}"/>
              </a:ext>
            </a:extLst>
          </p:cNvPr>
          <p:cNvSpPr txBox="1">
            <a:spLocks noChangeArrowheads="1"/>
          </p:cNvSpPr>
          <p:nvPr/>
        </p:nvSpPr>
        <p:spPr bwMode="auto">
          <a:xfrm>
            <a:off x="7824571" y="1215509"/>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235" name="TextBox 86">
            <a:extLst>
              <a:ext uri="{FF2B5EF4-FFF2-40B4-BE49-F238E27FC236}">
                <a16:creationId xmlns:a16="http://schemas.microsoft.com/office/drawing/2014/main" id="{6D009C66-FEC4-4E11-B4C7-A20D763DC03C}"/>
              </a:ext>
            </a:extLst>
          </p:cNvPr>
          <p:cNvSpPr txBox="1">
            <a:spLocks noChangeArrowheads="1"/>
          </p:cNvSpPr>
          <p:nvPr/>
        </p:nvSpPr>
        <p:spPr bwMode="auto">
          <a:xfrm>
            <a:off x="8446862"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236" name="TextBox 86">
            <a:extLst>
              <a:ext uri="{FF2B5EF4-FFF2-40B4-BE49-F238E27FC236}">
                <a16:creationId xmlns:a16="http://schemas.microsoft.com/office/drawing/2014/main" id="{69FAA80E-3710-4D8B-8330-2A213AE7C648}"/>
              </a:ext>
            </a:extLst>
          </p:cNvPr>
          <p:cNvSpPr txBox="1">
            <a:spLocks noChangeArrowheads="1"/>
          </p:cNvSpPr>
          <p:nvPr/>
        </p:nvSpPr>
        <p:spPr bwMode="auto">
          <a:xfrm>
            <a:off x="9074443" y="1215509"/>
            <a:ext cx="442480"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237" name="TextBox 86">
            <a:extLst>
              <a:ext uri="{FF2B5EF4-FFF2-40B4-BE49-F238E27FC236}">
                <a16:creationId xmlns:a16="http://schemas.microsoft.com/office/drawing/2014/main" id="{BFCA578C-DA46-45B6-8AB6-72F587A01D29}"/>
              </a:ext>
            </a:extLst>
          </p:cNvPr>
          <p:cNvSpPr txBox="1">
            <a:spLocks noChangeArrowheads="1"/>
          </p:cNvSpPr>
          <p:nvPr/>
        </p:nvSpPr>
        <p:spPr bwMode="auto">
          <a:xfrm>
            <a:off x="9807795"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238" name="Chevron 60">
            <a:extLst>
              <a:ext uri="{FF2B5EF4-FFF2-40B4-BE49-F238E27FC236}">
                <a16:creationId xmlns:a16="http://schemas.microsoft.com/office/drawing/2014/main" id="{DFC9BA35-1AC3-407D-BFAB-F40CCBA1B472}"/>
              </a:ext>
            </a:extLst>
          </p:cNvPr>
          <p:cNvSpPr>
            <a:spLocks noChangeArrowheads="1"/>
          </p:cNvSpPr>
          <p:nvPr/>
        </p:nvSpPr>
        <p:spPr bwMode="auto">
          <a:xfrm>
            <a:off x="533357" y="2375783"/>
            <a:ext cx="1487859" cy="341144"/>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239" name="TextBox 238">
            <a:extLst>
              <a:ext uri="{FF2B5EF4-FFF2-40B4-BE49-F238E27FC236}">
                <a16:creationId xmlns:a16="http://schemas.microsoft.com/office/drawing/2014/main" id="{8535C137-11A6-4F48-AECC-1A852B0F1495}"/>
              </a:ext>
            </a:extLst>
          </p:cNvPr>
          <p:cNvSpPr txBox="1"/>
          <p:nvPr/>
        </p:nvSpPr>
        <p:spPr>
          <a:xfrm>
            <a:off x="327637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240" name="TextBox 239">
            <a:extLst>
              <a:ext uri="{FF2B5EF4-FFF2-40B4-BE49-F238E27FC236}">
                <a16:creationId xmlns:a16="http://schemas.microsoft.com/office/drawing/2014/main" id="{7FB170EC-267F-4351-9701-06305DDF8251}"/>
              </a:ext>
            </a:extLst>
          </p:cNvPr>
          <p:cNvSpPr txBox="1"/>
          <p:nvPr/>
        </p:nvSpPr>
        <p:spPr>
          <a:xfrm>
            <a:off x="627853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41" name="TextBox 2">
            <a:extLst>
              <a:ext uri="{FF2B5EF4-FFF2-40B4-BE49-F238E27FC236}">
                <a16:creationId xmlns:a16="http://schemas.microsoft.com/office/drawing/2014/main" id="{3BDD7683-2139-4B79-A8A2-FC3E72852E9A}"/>
              </a:ext>
            </a:extLst>
          </p:cNvPr>
          <p:cNvSpPr txBox="1">
            <a:spLocks noChangeArrowheads="1"/>
          </p:cNvSpPr>
          <p:nvPr/>
        </p:nvSpPr>
        <p:spPr bwMode="auto">
          <a:xfrm>
            <a:off x="1130968"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2" name="TextBox 59">
            <a:extLst>
              <a:ext uri="{FF2B5EF4-FFF2-40B4-BE49-F238E27FC236}">
                <a16:creationId xmlns:a16="http://schemas.microsoft.com/office/drawing/2014/main" id="{2E3ADC83-2A7D-4704-9E6D-D04FB5071CC5}"/>
              </a:ext>
            </a:extLst>
          </p:cNvPr>
          <p:cNvSpPr txBox="1">
            <a:spLocks noChangeArrowheads="1"/>
          </p:cNvSpPr>
          <p:nvPr/>
        </p:nvSpPr>
        <p:spPr bwMode="auto">
          <a:xfrm>
            <a:off x="2567704"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3" name="TextBox 60">
            <a:extLst>
              <a:ext uri="{FF2B5EF4-FFF2-40B4-BE49-F238E27FC236}">
                <a16:creationId xmlns:a16="http://schemas.microsoft.com/office/drawing/2014/main" id="{8E3797A6-0F1A-407C-A5CA-2827BE215D9E}"/>
              </a:ext>
            </a:extLst>
          </p:cNvPr>
          <p:cNvSpPr txBox="1">
            <a:spLocks noChangeArrowheads="1"/>
          </p:cNvSpPr>
          <p:nvPr/>
        </p:nvSpPr>
        <p:spPr bwMode="auto">
          <a:xfrm>
            <a:off x="8483883"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4" name="TextBox 61">
            <a:extLst>
              <a:ext uri="{FF2B5EF4-FFF2-40B4-BE49-F238E27FC236}">
                <a16:creationId xmlns:a16="http://schemas.microsoft.com/office/drawing/2014/main" id="{EE11181B-6C8B-4F05-9D75-39E47BBECE4B}"/>
              </a:ext>
            </a:extLst>
          </p:cNvPr>
          <p:cNvSpPr txBox="1">
            <a:spLocks noChangeArrowheads="1"/>
          </p:cNvSpPr>
          <p:nvPr/>
        </p:nvSpPr>
        <p:spPr bwMode="auto">
          <a:xfrm>
            <a:off x="5527556" y="1360062"/>
            <a:ext cx="43190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5" name="TextBox 62">
            <a:extLst>
              <a:ext uri="{FF2B5EF4-FFF2-40B4-BE49-F238E27FC236}">
                <a16:creationId xmlns:a16="http://schemas.microsoft.com/office/drawing/2014/main" id="{D5E0427D-61B6-4E69-A834-FC8219BF5468}"/>
              </a:ext>
            </a:extLst>
          </p:cNvPr>
          <p:cNvSpPr txBox="1">
            <a:spLocks noChangeArrowheads="1"/>
          </p:cNvSpPr>
          <p:nvPr/>
        </p:nvSpPr>
        <p:spPr bwMode="auto">
          <a:xfrm>
            <a:off x="3331025"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6" name="TextBox 63">
            <a:extLst>
              <a:ext uri="{FF2B5EF4-FFF2-40B4-BE49-F238E27FC236}">
                <a16:creationId xmlns:a16="http://schemas.microsoft.com/office/drawing/2014/main" id="{53E90C44-6582-4D6E-AC02-F4091CBD504F}"/>
              </a:ext>
            </a:extLst>
          </p:cNvPr>
          <p:cNvSpPr txBox="1">
            <a:spLocks noChangeArrowheads="1"/>
          </p:cNvSpPr>
          <p:nvPr/>
        </p:nvSpPr>
        <p:spPr bwMode="auto">
          <a:xfrm>
            <a:off x="6343764"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7" name="TextBox 64">
            <a:extLst>
              <a:ext uri="{FF2B5EF4-FFF2-40B4-BE49-F238E27FC236}">
                <a16:creationId xmlns:a16="http://schemas.microsoft.com/office/drawing/2014/main" id="{FD273251-E0DA-4F12-BC82-196881116E03}"/>
              </a:ext>
            </a:extLst>
          </p:cNvPr>
          <p:cNvSpPr txBox="1">
            <a:spLocks noChangeArrowheads="1"/>
          </p:cNvSpPr>
          <p:nvPr/>
        </p:nvSpPr>
        <p:spPr bwMode="auto">
          <a:xfrm>
            <a:off x="9122041"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8" name="TextBox 65">
            <a:extLst>
              <a:ext uri="{FF2B5EF4-FFF2-40B4-BE49-F238E27FC236}">
                <a16:creationId xmlns:a16="http://schemas.microsoft.com/office/drawing/2014/main" id="{7C7B0BC4-376A-477E-9719-50F80871DF93}"/>
              </a:ext>
            </a:extLst>
          </p:cNvPr>
          <p:cNvSpPr txBox="1">
            <a:spLocks noChangeArrowheads="1"/>
          </p:cNvSpPr>
          <p:nvPr/>
        </p:nvSpPr>
        <p:spPr bwMode="auto">
          <a:xfrm>
            <a:off x="4191304"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9" name="TextBox 66">
            <a:extLst>
              <a:ext uri="{FF2B5EF4-FFF2-40B4-BE49-F238E27FC236}">
                <a16:creationId xmlns:a16="http://schemas.microsoft.com/office/drawing/2014/main" id="{641011B0-84DC-4BA6-AEBE-D5E4B1E79B94}"/>
              </a:ext>
            </a:extLst>
          </p:cNvPr>
          <p:cNvSpPr txBox="1">
            <a:spLocks noChangeArrowheads="1"/>
          </p:cNvSpPr>
          <p:nvPr/>
        </p:nvSpPr>
        <p:spPr bwMode="auto">
          <a:xfrm>
            <a:off x="7133528" y="1360062"/>
            <a:ext cx="428376"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0" name="TextBox 67">
            <a:extLst>
              <a:ext uri="{FF2B5EF4-FFF2-40B4-BE49-F238E27FC236}">
                <a16:creationId xmlns:a16="http://schemas.microsoft.com/office/drawing/2014/main" id="{F5E74C62-2298-45D1-927E-02C709DFCE40}"/>
              </a:ext>
            </a:extLst>
          </p:cNvPr>
          <p:cNvSpPr txBox="1">
            <a:spLocks noChangeArrowheads="1"/>
          </p:cNvSpPr>
          <p:nvPr/>
        </p:nvSpPr>
        <p:spPr bwMode="auto">
          <a:xfrm>
            <a:off x="9860681"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1" name="TextBox 69">
            <a:extLst>
              <a:ext uri="{FF2B5EF4-FFF2-40B4-BE49-F238E27FC236}">
                <a16:creationId xmlns:a16="http://schemas.microsoft.com/office/drawing/2014/main" id="{2937C896-3713-45D2-99F1-B6F510F96A47}"/>
              </a:ext>
            </a:extLst>
          </p:cNvPr>
          <p:cNvSpPr txBox="1">
            <a:spLocks noChangeArrowheads="1"/>
          </p:cNvSpPr>
          <p:nvPr/>
        </p:nvSpPr>
        <p:spPr bwMode="auto">
          <a:xfrm>
            <a:off x="1793806" y="1360062"/>
            <a:ext cx="4354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2" name="TextBox 70">
            <a:extLst>
              <a:ext uri="{FF2B5EF4-FFF2-40B4-BE49-F238E27FC236}">
                <a16:creationId xmlns:a16="http://schemas.microsoft.com/office/drawing/2014/main" id="{852E537A-7804-41BD-BA34-6174A78FA99A}"/>
              </a:ext>
            </a:extLst>
          </p:cNvPr>
          <p:cNvSpPr txBox="1">
            <a:spLocks noChangeArrowheads="1"/>
          </p:cNvSpPr>
          <p:nvPr/>
        </p:nvSpPr>
        <p:spPr bwMode="auto">
          <a:xfrm>
            <a:off x="4848853"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3" name="TextBox 71">
            <a:extLst>
              <a:ext uri="{FF2B5EF4-FFF2-40B4-BE49-F238E27FC236}">
                <a16:creationId xmlns:a16="http://schemas.microsoft.com/office/drawing/2014/main" id="{C211D6DC-FE5A-46C7-97DD-4F79C04B6AC4}"/>
              </a:ext>
            </a:extLst>
          </p:cNvPr>
          <p:cNvSpPr txBox="1">
            <a:spLocks noChangeArrowheads="1"/>
          </p:cNvSpPr>
          <p:nvPr/>
        </p:nvSpPr>
        <p:spPr bwMode="auto">
          <a:xfrm>
            <a:off x="7845726"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5" name="Chevron 60">
            <a:extLst>
              <a:ext uri="{FF2B5EF4-FFF2-40B4-BE49-F238E27FC236}">
                <a16:creationId xmlns:a16="http://schemas.microsoft.com/office/drawing/2014/main" id="{427AB7F0-AFA4-4AB0-8BB4-650A45A02991}"/>
              </a:ext>
            </a:extLst>
          </p:cNvPr>
          <p:cNvSpPr/>
          <p:nvPr/>
        </p:nvSpPr>
        <p:spPr bwMode="auto">
          <a:xfrm>
            <a:off x="7163496" y="3498006"/>
            <a:ext cx="925505" cy="25248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6" name="Chevron 60">
            <a:extLst>
              <a:ext uri="{FF2B5EF4-FFF2-40B4-BE49-F238E27FC236}">
                <a16:creationId xmlns:a16="http://schemas.microsoft.com/office/drawing/2014/main" id="{8AD2253B-D922-4B2C-B62C-FA34019A93DD}"/>
              </a:ext>
            </a:extLst>
          </p:cNvPr>
          <p:cNvSpPr/>
          <p:nvPr/>
        </p:nvSpPr>
        <p:spPr bwMode="auto">
          <a:xfrm>
            <a:off x="7893322" y="3796748"/>
            <a:ext cx="884959"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7" name="Chevron 58">
            <a:extLst>
              <a:ext uri="{FF2B5EF4-FFF2-40B4-BE49-F238E27FC236}">
                <a16:creationId xmlns:a16="http://schemas.microsoft.com/office/drawing/2014/main" id="{164521EA-0385-4DFC-9B68-859C9548ECC2}"/>
              </a:ext>
            </a:extLst>
          </p:cNvPr>
          <p:cNvSpPr/>
          <p:nvPr/>
        </p:nvSpPr>
        <p:spPr bwMode="auto">
          <a:xfrm>
            <a:off x="6662842" y="4473252"/>
            <a:ext cx="2649588" cy="2910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258" name="Group 17">
            <a:extLst>
              <a:ext uri="{FF2B5EF4-FFF2-40B4-BE49-F238E27FC236}">
                <a16:creationId xmlns:a16="http://schemas.microsoft.com/office/drawing/2014/main" id="{43B7750A-1BD9-4C3C-95B1-9C84CCF7B338}"/>
              </a:ext>
            </a:extLst>
          </p:cNvPr>
          <p:cNvGrpSpPr>
            <a:grpSpLocks/>
          </p:cNvGrpSpPr>
          <p:nvPr/>
        </p:nvGrpSpPr>
        <p:grpSpPr bwMode="auto">
          <a:xfrm>
            <a:off x="8154227" y="4687190"/>
            <a:ext cx="1052432" cy="585919"/>
            <a:chOff x="7917288" y="3354946"/>
            <a:chExt cx="948590" cy="482958"/>
          </a:xfrm>
        </p:grpSpPr>
        <p:sp>
          <p:nvSpPr>
            <p:cNvPr id="265" name="Diamond 16">
              <a:extLst>
                <a:ext uri="{FF2B5EF4-FFF2-40B4-BE49-F238E27FC236}">
                  <a16:creationId xmlns:a16="http://schemas.microsoft.com/office/drawing/2014/main" id="{99DF4AF6-94AF-4817-9AE6-45870446920A}"/>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66" name="Chevron 58">
              <a:extLst>
                <a:ext uri="{FF2B5EF4-FFF2-40B4-BE49-F238E27FC236}">
                  <a16:creationId xmlns:a16="http://schemas.microsoft.com/office/drawing/2014/main" id="{D69638DE-739D-491B-A4C8-AC594E2BDB3A}"/>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solidFill>
                    <a:schemeClr val="bg1"/>
                  </a:solidFill>
                  <a:latin typeface="Montserrat" pitchFamily="50" charset="0"/>
                  <a:cs typeface="Arial" panose="020B0604020202020204" pitchFamily="34" charset="0"/>
                </a:rPr>
                <a:t>ASN.1</a:t>
              </a:r>
            </a:p>
            <a:p>
              <a:pPr algn="ctr"/>
              <a:r>
                <a:rPr lang="fr-FR" altLang="en-US" sz="600">
                  <a:solidFill>
                    <a:schemeClr val="bg1"/>
                  </a:solidFill>
                  <a:latin typeface="Montserrat" pitchFamily="50" charset="0"/>
                  <a:cs typeface="Arial" panose="020B0604020202020204" pitchFamily="34" charset="0"/>
                </a:rPr>
                <a:t>1st review</a:t>
              </a:r>
            </a:p>
          </p:txBody>
        </p:sp>
      </p:grpSp>
      <p:sp>
        <p:nvSpPr>
          <p:cNvPr id="259" name="TextBox 86">
            <a:extLst>
              <a:ext uri="{FF2B5EF4-FFF2-40B4-BE49-F238E27FC236}">
                <a16:creationId xmlns:a16="http://schemas.microsoft.com/office/drawing/2014/main" id="{E190D6FD-0213-4B36-AAE1-47FE63129D8B}"/>
              </a:ext>
            </a:extLst>
          </p:cNvPr>
          <p:cNvSpPr txBox="1">
            <a:spLocks noChangeArrowheads="1"/>
          </p:cNvSpPr>
          <p:nvPr/>
        </p:nvSpPr>
        <p:spPr bwMode="auto">
          <a:xfrm>
            <a:off x="713169" y="1284894"/>
            <a:ext cx="44776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TSGs</a:t>
            </a:r>
          </a:p>
        </p:txBody>
      </p:sp>
      <p:sp>
        <p:nvSpPr>
          <p:cNvPr id="260" name="TextBox 259">
            <a:extLst>
              <a:ext uri="{FF2B5EF4-FFF2-40B4-BE49-F238E27FC236}">
                <a16:creationId xmlns:a16="http://schemas.microsoft.com/office/drawing/2014/main" id="{E099E9F2-51AC-447F-ADCA-A290520BE2BC}"/>
              </a:ext>
            </a:extLst>
          </p:cNvPr>
          <p:cNvSpPr txBox="1"/>
          <p:nvPr/>
        </p:nvSpPr>
        <p:spPr>
          <a:xfrm>
            <a:off x="917662" y="847383"/>
            <a:ext cx="511231"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261" name="Chevron 60">
            <a:extLst>
              <a:ext uri="{FF2B5EF4-FFF2-40B4-BE49-F238E27FC236}">
                <a16:creationId xmlns:a16="http://schemas.microsoft.com/office/drawing/2014/main" id="{E8B79C89-E4E6-4EA8-8F25-0F8A1593B2C6}"/>
              </a:ext>
            </a:extLst>
          </p:cNvPr>
          <p:cNvSpPr/>
          <p:nvPr/>
        </p:nvSpPr>
        <p:spPr bwMode="auto">
          <a:xfrm>
            <a:off x="3611321" y="3790965"/>
            <a:ext cx="4472391" cy="26019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cxnSp>
        <p:nvCxnSpPr>
          <p:cNvPr id="262" name="Straight Connector 114">
            <a:extLst>
              <a:ext uri="{FF2B5EF4-FFF2-40B4-BE49-F238E27FC236}">
                <a16:creationId xmlns:a16="http://schemas.microsoft.com/office/drawing/2014/main" id="{E5DC9BAA-5938-49A1-A741-3C6449AA873A}"/>
              </a:ext>
            </a:extLst>
          </p:cNvPr>
          <p:cNvCxnSpPr>
            <a:cxnSpLocks noChangeShapeType="1"/>
          </p:cNvCxnSpPr>
          <p:nvPr/>
        </p:nvCxnSpPr>
        <p:spPr bwMode="auto">
          <a:xfrm>
            <a:off x="7355649" y="1838049"/>
            <a:ext cx="0" cy="4091794"/>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263" name="Star: 5 Points 262">
            <a:extLst>
              <a:ext uri="{FF2B5EF4-FFF2-40B4-BE49-F238E27FC236}">
                <a16:creationId xmlns:a16="http://schemas.microsoft.com/office/drawing/2014/main" id="{64068195-012A-4186-8841-080EE76B5293}"/>
              </a:ext>
            </a:extLst>
          </p:cNvPr>
          <p:cNvSpPr/>
          <p:nvPr/>
        </p:nvSpPr>
        <p:spPr bwMode="auto">
          <a:xfrm>
            <a:off x="7068301" y="3365018"/>
            <a:ext cx="507705" cy="477986"/>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264" name="Straight Connector 114">
            <a:extLst>
              <a:ext uri="{FF2B5EF4-FFF2-40B4-BE49-F238E27FC236}">
                <a16:creationId xmlns:a16="http://schemas.microsoft.com/office/drawing/2014/main" id="{45B4952A-9FC5-48E0-92AF-0EBBB865D84B}"/>
              </a:ext>
            </a:extLst>
          </p:cNvPr>
          <p:cNvCxnSpPr>
            <a:cxnSpLocks noChangeShapeType="1"/>
          </p:cNvCxnSpPr>
          <p:nvPr/>
        </p:nvCxnSpPr>
        <p:spPr bwMode="auto">
          <a:xfrm flipH="1">
            <a:off x="6548256" y="1855394"/>
            <a:ext cx="24680" cy="3845092"/>
          </a:xfrm>
          <a:prstGeom prst="line">
            <a:avLst/>
          </a:prstGeom>
          <a:noFill/>
          <a:ln w="9525" algn="ctr">
            <a:solidFill>
              <a:schemeClr val="accent4">
                <a:lumMod val="60000"/>
                <a:lumOff val="40000"/>
              </a:schemeClr>
            </a:solidFill>
            <a:prstDash val="dash"/>
            <a:round/>
            <a:headEnd/>
            <a:tailEnd/>
          </a:ln>
        </p:spPr>
      </p:cxnSp>
      <p:sp>
        <p:nvSpPr>
          <p:cNvPr id="267" name="Chevron 60">
            <a:extLst>
              <a:ext uri="{FF2B5EF4-FFF2-40B4-BE49-F238E27FC236}">
                <a16:creationId xmlns:a16="http://schemas.microsoft.com/office/drawing/2014/main" id="{01619B2F-C2EE-4289-8BB8-D4AF9D5AB996}"/>
              </a:ext>
            </a:extLst>
          </p:cNvPr>
          <p:cNvSpPr/>
          <p:nvPr/>
        </p:nvSpPr>
        <p:spPr bwMode="auto">
          <a:xfrm>
            <a:off x="3292922" y="3099020"/>
            <a:ext cx="5402573" cy="23224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/Stage2/Stage 3 (SA5) </a:t>
            </a:r>
            <a:r>
              <a:rPr lang="fr-FR" altLang="zh-CN" sz="900" dirty="0">
                <a:latin typeface="Montserrat" panose="00000500000000000000" pitchFamily="50" charset="0"/>
                <a:ea typeface="ＭＳ Ｐゴシック" charset="-128"/>
              </a:rPr>
              <a:t>Normative</a:t>
            </a:r>
            <a:endParaRPr lang="fr-FR" sz="900" dirty="0">
              <a:latin typeface="Montserrat" panose="00000500000000000000" pitchFamily="50" charset="0"/>
              <a:ea typeface="ＭＳ Ｐゴシック" charset="-128"/>
            </a:endParaRPr>
          </a:p>
        </p:txBody>
      </p:sp>
      <p:cxnSp>
        <p:nvCxnSpPr>
          <p:cNvPr id="272" name="Straight Connector 271">
            <a:extLst>
              <a:ext uri="{FF2B5EF4-FFF2-40B4-BE49-F238E27FC236}">
                <a16:creationId xmlns:a16="http://schemas.microsoft.com/office/drawing/2014/main" id="{B9112459-F300-4AA7-AC9E-3BA75E353189}"/>
              </a:ext>
            </a:extLst>
          </p:cNvPr>
          <p:cNvCxnSpPr>
            <a:cxnSpLocks/>
          </p:cNvCxnSpPr>
          <p:nvPr/>
        </p:nvCxnSpPr>
        <p:spPr bwMode="auto">
          <a:xfrm>
            <a:off x="8054307"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54" name="TextBox 253">
            <a:extLst>
              <a:ext uri="{FF2B5EF4-FFF2-40B4-BE49-F238E27FC236}">
                <a16:creationId xmlns:a16="http://schemas.microsoft.com/office/drawing/2014/main" id="{8AAEE5EF-F5B1-4052-97F8-3FF01BDD5130}"/>
              </a:ext>
            </a:extLst>
          </p:cNvPr>
          <p:cNvSpPr txBox="1"/>
          <p:nvPr/>
        </p:nvSpPr>
        <p:spPr>
          <a:xfrm>
            <a:off x="9048000" y="832493"/>
            <a:ext cx="553540"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73" name="Rectangle 12">
            <a:extLst>
              <a:ext uri="{FF2B5EF4-FFF2-40B4-BE49-F238E27FC236}">
                <a16:creationId xmlns:a16="http://schemas.microsoft.com/office/drawing/2014/main" id="{B54C86FD-80DE-49FD-8565-35402FD07AEC}"/>
              </a:ext>
            </a:extLst>
          </p:cNvPr>
          <p:cNvSpPr>
            <a:spLocks noChangeArrowheads="1"/>
          </p:cNvSpPr>
          <p:nvPr/>
        </p:nvSpPr>
        <p:spPr bwMode="auto">
          <a:xfrm>
            <a:off x="6920674" y="600447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itchFamily="50" charset="0"/>
              </a:rPr>
              <a:t>Now</a:t>
            </a:r>
          </a:p>
        </p:txBody>
      </p:sp>
      <p:sp>
        <p:nvSpPr>
          <p:cNvPr id="2" name="Isosceles Triangle 1">
            <a:extLst>
              <a:ext uri="{FF2B5EF4-FFF2-40B4-BE49-F238E27FC236}">
                <a16:creationId xmlns:a16="http://schemas.microsoft.com/office/drawing/2014/main" id="{EBF66481-D779-4C4F-877B-309EBEF39D82}"/>
              </a:ext>
            </a:extLst>
          </p:cNvPr>
          <p:cNvSpPr/>
          <p:nvPr/>
        </p:nvSpPr>
        <p:spPr bwMode="auto">
          <a:xfrm>
            <a:off x="7291610" y="3098008"/>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6" name="矩形 1">
            <a:extLst>
              <a:ext uri="{FF2B5EF4-FFF2-40B4-BE49-F238E27FC236}">
                <a16:creationId xmlns:a16="http://schemas.microsoft.com/office/drawing/2014/main" id="{8128D2AD-317E-4C39-8F91-5E389E1846AC}"/>
              </a:ext>
            </a:extLst>
          </p:cNvPr>
          <p:cNvSpPr>
            <a:spLocks noChangeArrowheads="1"/>
          </p:cNvSpPr>
          <p:nvPr/>
        </p:nvSpPr>
        <p:spPr bwMode="auto">
          <a:xfrm>
            <a:off x="1329735" y="3047237"/>
            <a:ext cx="7448546" cy="36058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Isosceles Triangle 76">
            <a:extLst>
              <a:ext uri="{FF2B5EF4-FFF2-40B4-BE49-F238E27FC236}">
                <a16:creationId xmlns:a16="http://schemas.microsoft.com/office/drawing/2014/main" id="{C347776C-164C-4E86-90DE-E20020EE4B4E}"/>
              </a:ext>
            </a:extLst>
          </p:cNvPr>
          <p:cNvSpPr/>
          <p:nvPr/>
        </p:nvSpPr>
        <p:spPr bwMode="auto">
          <a:xfrm>
            <a:off x="8004386" y="3093238"/>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8" name="Isosceles Triangle 77">
            <a:extLst>
              <a:ext uri="{FF2B5EF4-FFF2-40B4-BE49-F238E27FC236}">
                <a16:creationId xmlns:a16="http://schemas.microsoft.com/office/drawing/2014/main" id="{2684E826-6592-43ED-A56F-26DD12BDAA8D}"/>
              </a:ext>
            </a:extLst>
          </p:cNvPr>
          <p:cNvSpPr/>
          <p:nvPr/>
        </p:nvSpPr>
        <p:spPr bwMode="auto">
          <a:xfrm>
            <a:off x="8638134" y="3102530"/>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4" name="TextBox 3">
            <a:extLst>
              <a:ext uri="{FF2B5EF4-FFF2-40B4-BE49-F238E27FC236}">
                <a16:creationId xmlns:a16="http://schemas.microsoft.com/office/drawing/2014/main" id="{A42553C1-2DF8-4C24-9BA7-D067E6D65CD9}"/>
              </a:ext>
            </a:extLst>
          </p:cNvPr>
          <p:cNvSpPr txBox="1"/>
          <p:nvPr/>
        </p:nvSpPr>
        <p:spPr>
          <a:xfrm>
            <a:off x="7135715" y="2795034"/>
            <a:ext cx="453970" cy="200055"/>
          </a:xfrm>
          <a:prstGeom prst="rect">
            <a:avLst/>
          </a:prstGeom>
          <a:noFill/>
        </p:spPr>
        <p:txBody>
          <a:bodyPr wrap="none" rtlCol="0">
            <a:spAutoFit/>
          </a:bodyPr>
          <a:lstStyle/>
          <a:p>
            <a:r>
              <a:rPr lang="en-US" altLang="zh-CN" sz="700" dirty="0"/>
              <a:t>stage1</a:t>
            </a:r>
            <a:endParaRPr lang="zh-CN" altLang="en-US" sz="700" dirty="0"/>
          </a:p>
        </p:txBody>
      </p:sp>
      <p:sp>
        <p:nvSpPr>
          <p:cNvPr id="81" name="TextBox 80">
            <a:extLst>
              <a:ext uri="{FF2B5EF4-FFF2-40B4-BE49-F238E27FC236}">
                <a16:creationId xmlns:a16="http://schemas.microsoft.com/office/drawing/2014/main" id="{0990572B-8912-4CD6-A969-39C373A58B37}"/>
              </a:ext>
            </a:extLst>
          </p:cNvPr>
          <p:cNvSpPr txBox="1"/>
          <p:nvPr/>
        </p:nvSpPr>
        <p:spPr>
          <a:xfrm>
            <a:off x="7850024" y="2798745"/>
            <a:ext cx="453970" cy="200055"/>
          </a:xfrm>
          <a:prstGeom prst="rect">
            <a:avLst/>
          </a:prstGeom>
          <a:noFill/>
        </p:spPr>
        <p:txBody>
          <a:bodyPr wrap="none" rtlCol="0">
            <a:spAutoFit/>
          </a:bodyPr>
          <a:lstStyle/>
          <a:p>
            <a:r>
              <a:rPr lang="en-US" altLang="zh-CN" sz="700" dirty="0"/>
              <a:t>stage2</a:t>
            </a:r>
            <a:endParaRPr lang="zh-CN" altLang="en-US" sz="700" dirty="0"/>
          </a:p>
        </p:txBody>
      </p:sp>
      <p:sp>
        <p:nvSpPr>
          <p:cNvPr id="82" name="TextBox 81">
            <a:extLst>
              <a:ext uri="{FF2B5EF4-FFF2-40B4-BE49-F238E27FC236}">
                <a16:creationId xmlns:a16="http://schemas.microsoft.com/office/drawing/2014/main" id="{BE1DC91E-DBBF-45B9-9647-CBE507F70042}"/>
              </a:ext>
            </a:extLst>
          </p:cNvPr>
          <p:cNvSpPr txBox="1"/>
          <p:nvPr/>
        </p:nvSpPr>
        <p:spPr>
          <a:xfrm>
            <a:off x="8498410" y="2798745"/>
            <a:ext cx="453970" cy="200055"/>
          </a:xfrm>
          <a:prstGeom prst="rect">
            <a:avLst/>
          </a:prstGeom>
          <a:noFill/>
        </p:spPr>
        <p:txBody>
          <a:bodyPr wrap="none" rtlCol="0">
            <a:spAutoFit/>
          </a:bodyPr>
          <a:lstStyle/>
          <a:p>
            <a:r>
              <a:rPr lang="en-US" altLang="zh-CN" sz="700" dirty="0"/>
              <a:t>stage3</a:t>
            </a:r>
            <a:endParaRPr lang="zh-CN" altLang="en-US" sz="700" dirty="0"/>
          </a:p>
        </p:txBody>
      </p:sp>
    </p:spTree>
    <p:extLst>
      <p:ext uri="{BB962C8B-B14F-4D97-AF65-F5344CB8AC3E}">
        <p14:creationId xmlns:p14="http://schemas.microsoft.com/office/powerpoint/2010/main" val="17051052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5">
            <a:extLst>
              <a:ext uri="{FF2B5EF4-FFF2-40B4-BE49-F238E27FC236}">
                <a16:creationId xmlns:a16="http://schemas.microsoft.com/office/drawing/2014/main" id="{FB7181D6-A56A-4A65-BC13-FA8739167AF0}"/>
              </a:ext>
            </a:extLst>
          </p:cNvPr>
          <p:cNvSpPr>
            <a:spLocks noGrp="1"/>
          </p:cNvSpPr>
          <p:nvPr>
            <p:ph idx="1"/>
          </p:nvPr>
        </p:nvSpPr>
        <p:spPr>
          <a:xfrm>
            <a:off x="201613"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 (stages 2 &amp; 3) – maintenance to continue</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7126100" y="1745459"/>
            <a:ext cx="4982494" cy="260148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800" dirty="0">
                <a:ea typeface="+mn-ea"/>
                <a:cs typeface="+mn-cs"/>
              </a:rPr>
              <a:t>SA5 OAM Release 18 Freezes and other milestones, sorted by dates :</a:t>
            </a:r>
          </a:p>
          <a:p>
            <a:pPr marL="989013" lvl="1" indent="-379413">
              <a:buBlip>
                <a:blip r:embed="rId2"/>
              </a:buBlip>
              <a:defRPr/>
            </a:pPr>
            <a:r>
              <a:rPr lang="en-US" altLang="en-US" sz="1400" b="1" dirty="0"/>
              <a:t>Mar 2022 (TSG#95): </a:t>
            </a:r>
            <a:r>
              <a:rPr lang="en-US" altLang="en-US" sz="1400" dirty="0"/>
              <a:t>SA5 SIDs/WIDs specified</a:t>
            </a:r>
          </a:p>
          <a:p>
            <a:pPr marL="989013" lvl="1" indent="-379413">
              <a:buBlip>
                <a:blip r:embed="rId2"/>
              </a:buBlip>
              <a:defRPr/>
            </a:pPr>
            <a:r>
              <a:rPr lang="en-US" altLang="en-US" sz="1400" b="1" dirty="0"/>
              <a:t>Mar 2023 (TSG#99) and Jun 2023(TSG#100): </a:t>
            </a:r>
            <a:r>
              <a:rPr lang="en-US" altLang="en-US" sz="1400" dirty="0"/>
              <a:t>SA5 SID concluded and Rel-18 WID started if needed</a:t>
            </a:r>
          </a:p>
          <a:p>
            <a:pPr marL="989013" lvl="1" indent="-379413">
              <a:buBlip>
                <a:blip r:embed="rId2"/>
              </a:buBlip>
              <a:defRPr/>
            </a:pPr>
            <a:r>
              <a:rPr lang="en-US" altLang="en-US" sz="1400" b="1" dirty="0"/>
              <a:t>Sep 2023 (TSG#101): </a:t>
            </a:r>
            <a:r>
              <a:rPr lang="en-US" altLang="en-US" sz="1400" dirty="0"/>
              <a:t>Stage 1 work freeze</a:t>
            </a:r>
          </a:p>
          <a:p>
            <a:pPr marL="989013" lvl="1" indent="-379413">
              <a:buBlip>
                <a:blip r:embed="rId2"/>
              </a:buBlip>
              <a:defRPr/>
            </a:pPr>
            <a:r>
              <a:rPr lang="en-US" altLang="zh-CN" sz="1400" b="1" dirty="0"/>
              <a:t>Dec</a:t>
            </a:r>
            <a:r>
              <a:rPr lang="en-US" altLang="en-US" sz="1400" b="1" dirty="0"/>
              <a:t> 2023 (TSG#102): </a:t>
            </a:r>
            <a:r>
              <a:rPr lang="en-US" altLang="en-US" sz="1400" dirty="0"/>
              <a:t>Stage 2 Functional work Freeze and stage 3(OAM/CN related), provide inputs to CT</a:t>
            </a:r>
          </a:p>
          <a:p>
            <a:pPr marL="989013" lvl="1" indent="-379413">
              <a:buBlip>
                <a:blip r:embed="rId2"/>
              </a:buBlip>
              <a:defRPr/>
            </a:pPr>
            <a:r>
              <a:rPr lang="en-US" altLang="zh-CN" sz="1400" b="1" dirty="0"/>
              <a:t>Mar</a:t>
            </a:r>
            <a:r>
              <a:rPr lang="en-US" altLang="en-US" sz="1400" b="1" dirty="0"/>
              <a:t> 2024 (TSG#103): </a:t>
            </a:r>
            <a:r>
              <a:rPr lang="en-US" altLang="en-US" sz="1400" dirty="0"/>
              <a:t>Stage 2 Functional work Freeze and stage 3 (RAN related)</a:t>
            </a:r>
            <a:endParaRPr lang="en-GB" altLang="en-US" sz="140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438768" y="3339943"/>
            <a:ext cx="4664805" cy="2731561"/>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6"/>
            <a:ext cx="2787346" cy="47361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a:off x="2801925" y="3966638"/>
            <a:ext cx="4958118" cy="502431"/>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5608401" y="2691562"/>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578508" y="3822332"/>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721408" y="3396586"/>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673129" y="3064233"/>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34" name="Oval 1">
            <a:extLst>
              <a:ext uri="{FF2B5EF4-FFF2-40B4-BE49-F238E27FC236}">
                <a16:creationId xmlns:a16="http://schemas.microsoft.com/office/drawing/2014/main" id="{CCAA7E93-6324-4008-8F70-1094C1893C03}"/>
              </a:ext>
            </a:extLst>
          </p:cNvPr>
          <p:cNvSpPr>
            <a:spLocks noChangeArrowheads="1"/>
          </p:cNvSpPr>
          <p:nvPr/>
        </p:nvSpPr>
        <p:spPr bwMode="auto">
          <a:xfrm>
            <a:off x="498475" y="3055937"/>
            <a:ext cx="4973638" cy="681037"/>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35" name="Straight Arrow Connector 6">
            <a:extLst>
              <a:ext uri="{FF2B5EF4-FFF2-40B4-BE49-F238E27FC236}">
                <a16:creationId xmlns:a16="http://schemas.microsoft.com/office/drawing/2014/main" id="{BD949EF8-81DE-4A46-9617-FA59729EED69}"/>
              </a:ext>
            </a:extLst>
          </p:cNvPr>
          <p:cNvCxnSpPr>
            <a:cxnSpLocks noChangeShapeType="1"/>
          </p:cNvCxnSpPr>
          <p:nvPr/>
        </p:nvCxnSpPr>
        <p:spPr bwMode="auto">
          <a:xfrm>
            <a:off x="104775" y="33940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36" name="TextBox 6">
            <a:extLst>
              <a:ext uri="{FF2B5EF4-FFF2-40B4-BE49-F238E27FC236}">
                <a16:creationId xmlns:a16="http://schemas.microsoft.com/office/drawing/2014/main" id="{480340D3-B6B6-461E-B877-2D3CC6F8C971}"/>
              </a:ext>
            </a:extLst>
          </p:cNvPr>
          <p:cNvSpPr txBox="1">
            <a:spLocks noChangeArrowheads="1"/>
          </p:cNvSpPr>
          <p:nvPr/>
        </p:nvSpPr>
        <p:spPr bwMode="auto">
          <a:xfrm>
            <a:off x="0" y="3098799"/>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37" name="Freeform: Shape 1">
            <a:extLst>
              <a:ext uri="{FF2B5EF4-FFF2-40B4-BE49-F238E27FC236}">
                <a16:creationId xmlns:a16="http://schemas.microsoft.com/office/drawing/2014/main" id="{BE3A9D74-7476-4EBF-BAE6-A588583FD437}"/>
              </a:ext>
            </a:extLst>
          </p:cNvPr>
          <p:cNvSpPr>
            <a:spLocks/>
          </p:cNvSpPr>
          <p:nvPr/>
        </p:nvSpPr>
        <p:spPr bwMode="auto">
          <a:xfrm>
            <a:off x="333375" y="1452562"/>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38" name="Freeform: Shape 2">
            <a:extLst>
              <a:ext uri="{FF2B5EF4-FFF2-40B4-BE49-F238E27FC236}">
                <a16:creationId xmlns:a16="http://schemas.microsoft.com/office/drawing/2014/main" id="{E8CA3FB7-D829-47A5-9E83-9640CC41B0B3}"/>
              </a:ext>
            </a:extLst>
          </p:cNvPr>
          <p:cNvSpPr>
            <a:spLocks/>
          </p:cNvSpPr>
          <p:nvPr/>
        </p:nvSpPr>
        <p:spPr bwMode="auto">
          <a:xfrm>
            <a:off x="333375" y="1768474"/>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39" name="Freeform: Shape 3">
            <a:extLst>
              <a:ext uri="{FF2B5EF4-FFF2-40B4-BE49-F238E27FC236}">
                <a16:creationId xmlns:a16="http://schemas.microsoft.com/office/drawing/2014/main" id="{A1A611EA-BC77-40EF-AD44-7998CA887E7E}"/>
              </a:ext>
            </a:extLst>
          </p:cNvPr>
          <p:cNvSpPr>
            <a:spLocks/>
          </p:cNvSpPr>
          <p:nvPr/>
        </p:nvSpPr>
        <p:spPr bwMode="auto">
          <a:xfrm>
            <a:off x="333375" y="2354262"/>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0" name="Freeform: Shape 4">
            <a:extLst>
              <a:ext uri="{FF2B5EF4-FFF2-40B4-BE49-F238E27FC236}">
                <a16:creationId xmlns:a16="http://schemas.microsoft.com/office/drawing/2014/main" id="{8A0EE7E0-4789-4BB8-8BA6-692FD9D8F439}"/>
              </a:ext>
            </a:extLst>
          </p:cNvPr>
          <p:cNvSpPr>
            <a:spLocks/>
          </p:cNvSpPr>
          <p:nvPr/>
        </p:nvSpPr>
        <p:spPr bwMode="auto">
          <a:xfrm>
            <a:off x="333375" y="2625724"/>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1" name="Freeform: Shape 5">
            <a:extLst>
              <a:ext uri="{FF2B5EF4-FFF2-40B4-BE49-F238E27FC236}">
                <a16:creationId xmlns:a16="http://schemas.microsoft.com/office/drawing/2014/main" id="{CFC52EFD-556A-48BD-BAA8-BDF737C21867}"/>
              </a:ext>
            </a:extLst>
          </p:cNvPr>
          <p:cNvSpPr>
            <a:spLocks/>
          </p:cNvSpPr>
          <p:nvPr/>
        </p:nvSpPr>
        <p:spPr bwMode="auto">
          <a:xfrm>
            <a:off x="333375" y="2882899"/>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2" name="Freeform: Shape 5">
            <a:extLst>
              <a:ext uri="{FF2B5EF4-FFF2-40B4-BE49-F238E27FC236}">
                <a16:creationId xmlns:a16="http://schemas.microsoft.com/office/drawing/2014/main" id="{41EFC036-5F24-4DC6-A117-E5F409FE5F48}"/>
              </a:ext>
            </a:extLst>
          </p:cNvPr>
          <p:cNvSpPr>
            <a:spLocks/>
          </p:cNvSpPr>
          <p:nvPr/>
        </p:nvSpPr>
        <p:spPr bwMode="auto">
          <a:xfrm>
            <a:off x="865188" y="3259137"/>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3" name="Freeform: Shape 5">
            <a:extLst>
              <a:ext uri="{FF2B5EF4-FFF2-40B4-BE49-F238E27FC236}">
                <a16:creationId xmlns:a16="http://schemas.microsoft.com/office/drawing/2014/main" id="{A07E1616-6B42-4BCB-8E49-F71C5A896756}"/>
              </a:ext>
            </a:extLst>
          </p:cNvPr>
          <p:cNvSpPr>
            <a:spLocks/>
          </p:cNvSpPr>
          <p:nvPr/>
        </p:nvSpPr>
        <p:spPr bwMode="auto">
          <a:xfrm>
            <a:off x="868363" y="3525837"/>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6" name="Content Placeholder 5">
            <a:extLst>
              <a:ext uri="{FF2B5EF4-FFF2-40B4-BE49-F238E27FC236}">
                <a16:creationId xmlns:a16="http://schemas.microsoft.com/office/drawing/2014/main" id="{43220996-2C0A-4807-BF56-9B1BA5F8F3E5}"/>
              </a:ext>
            </a:extLst>
          </p:cNvPr>
          <p:cNvSpPr txBox="1">
            <a:spLocks/>
          </p:cNvSpPr>
          <p:nvPr/>
        </p:nvSpPr>
        <p:spPr bwMode="auto">
          <a:xfrm>
            <a:off x="7126099" y="4429798"/>
            <a:ext cx="4982493" cy="172579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800" dirty="0">
                <a:ea typeface="+mn-ea"/>
                <a:cs typeface="+mn-cs"/>
              </a:rPr>
              <a:t>SA5 CH Release 18 Freezes, sorted by dates :</a:t>
            </a:r>
          </a:p>
          <a:p>
            <a:pPr marL="989013" lvl="1" indent="-379413">
              <a:buBlip>
                <a:blip r:embed="rId2"/>
              </a:buBlip>
              <a:defRPr/>
            </a:pPr>
            <a:r>
              <a:rPr lang="en-US" altLang="zh-CN" sz="1400" b="1" dirty="0"/>
              <a:t>Dec</a:t>
            </a:r>
            <a:r>
              <a:rPr lang="en-US" altLang="en-US" sz="1400" b="1" dirty="0"/>
              <a:t> 2023 (TSG#102): </a:t>
            </a:r>
            <a:r>
              <a:rPr lang="en-US" altLang="en-US" sz="1400" dirty="0"/>
              <a:t>Stage 2 Functional work Freeze</a:t>
            </a:r>
          </a:p>
          <a:p>
            <a:pPr marL="989013" lvl="1" indent="-379413">
              <a:buBlip>
                <a:blip r:embed="rId2"/>
              </a:buBlip>
              <a:defRPr/>
            </a:pPr>
            <a:r>
              <a:rPr lang="en-US" altLang="zh-CN" sz="1400" b="1" dirty="0"/>
              <a:t>Mar</a:t>
            </a:r>
            <a:r>
              <a:rPr lang="en-US" altLang="en-US" sz="1400" b="1" dirty="0"/>
              <a:t> 2024 (TSG#103)</a:t>
            </a:r>
            <a:r>
              <a:rPr lang="en-US" altLang="en-US" sz="1400" dirty="0"/>
              <a:t>: Stage 3 Functional work Freeze</a:t>
            </a:r>
          </a:p>
          <a:p>
            <a:pPr marL="989013" lvl="1" indent="-379413">
              <a:buBlip>
                <a:blip r:embed="rId2"/>
              </a:buBlip>
              <a:defRPr/>
            </a:pPr>
            <a:r>
              <a:rPr lang="en-US" altLang="zh-CN" sz="1400" b="1" dirty="0"/>
              <a:t>June</a:t>
            </a:r>
            <a:r>
              <a:rPr lang="en-US" altLang="en-US" sz="1400" b="1" dirty="0"/>
              <a:t> 2024 (TSG#104): </a:t>
            </a:r>
            <a:r>
              <a:rPr lang="en-US" altLang="en-US" sz="1400" dirty="0"/>
              <a:t>Stage 3 Code freeze for ASN.1 and OpenAPI yaml code</a:t>
            </a:r>
            <a:endParaRPr lang="en-GB" altLang="en-US" sz="1400" dirty="0"/>
          </a:p>
        </p:txBody>
      </p:sp>
      <p:cxnSp>
        <p:nvCxnSpPr>
          <p:cNvPr id="27" name="直接箭头连接符 11">
            <a:extLst>
              <a:ext uri="{FF2B5EF4-FFF2-40B4-BE49-F238E27FC236}">
                <a16:creationId xmlns:a16="http://schemas.microsoft.com/office/drawing/2014/main" id="{33BCDEBD-2474-4CBC-8348-DC43FEF4F654}"/>
              </a:ext>
            </a:extLst>
          </p:cNvPr>
          <p:cNvCxnSpPr>
            <a:cxnSpLocks noChangeShapeType="1"/>
          </p:cNvCxnSpPr>
          <p:nvPr/>
        </p:nvCxnSpPr>
        <p:spPr bwMode="auto">
          <a:xfrm flipH="1" flipV="1">
            <a:off x="2885441" y="5415281"/>
            <a:ext cx="4874602" cy="260589"/>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 – Release 19</a:t>
            </a:r>
            <a:endParaRPr lang="en-US" sz="2800" dirty="0"/>
          </a:p>
        </p:txBody>
      </p:sp>
      <p:pic>
        <p:nvPicPr>
          <p:cNvPr id="3" name="Picture 2">
            <a:extLst>
              <a:ext uri="{FF2B5EF4-FFF2-40B4-BE49-F238E27FC236}">
                <a16:creationId xmlns:a16="http://schemas.microsoft.com/office/drawing/2014/main" id="{A2312F90-0ADC-43F0-947B-F7E99B3156F2}"/>
              </a:ext>
            </a:extLst>
          </p:cNvPr>
          <p:cNvPicPr>
            <a:picLocks noChangeAspect="1"/>
          </p:cNvPicPr>
          <p:nvPr/>
        </p:nvPicPr>
        <p:blipFill>
          <a:blip r:embed="rId2"/>
          <a:stretch>
            <a:fillRect/>
          </a:stretch>
        </p:blipFill>
        <p:spPr>
          <a:xfrm>
            <a:off x="1660775" y="1069733"/>
            <a:ext cx="8587095" cy="4998811"/>
          </a:xfrm>
          <a:prstGeom prst="rect">
            <a:avLst/>
          </a:prstGeom>
        </p:spPr>
      </p:pic>
      <p:sp>
        <p:nvSpPr>
          <p:cNvPr id="6" name="矩形 51">
            <a:extLst>
              <a:ext uri="{FF2B5EF4-FFF2-40B4-BE49-F238E27FC236}">
                <a16:creationId xmlns:a16="http://schemas.microsoft.com/office/drawing/2014/main" id="{9910F419-0E99-4917-9111-BDE75376C796}"/>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Tree>
    <p:extLst>
      <p:ext uri="{BB962C8B-B14F-4D97-AF65-F5344CB8AC3E}">
        <p14:creationId xmlns:p14="http://schemas.microsoft.com/office/powerpoint/2010/main" val="136737413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04FD7C-FC45-4FB9-A283-760437DB1064}"/>
              </a:ext>
            </a:extLst>
          </p:cNvPr>
          <p:cNvPicPr>
            <a:picLocks noChangeAspect="1"/>
          </p:cNvPicPr>
          <p:nvPr/>
        </p:nvPicPr>
        <p:blipFill>
          <a:blip r:embed="rId2"/>
          <a:stretch>
            <a:fillRect/>
          </a:stretch>
        </p:blipFill>
        <p:spPr>
          <a:xfrm>
            <a:off x="996053" y="739943"/>
            <a:ext cx="9344717" cy="5223522"/>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737896" y="6030494"/>
            <a:ext cx="6811480" cy="292388"/>
          </a:xfrm>
          <a:prstGeom prst="rect">
            <a:avLst/>
          </a:prstGeom>
          <a:noFill/>
        </p:spPr>
        <p:txBody>
          <a:bodyPr wrap="none" rtlCol="0">
            <a:spAutoFit/>
          </a:bodyPr>
          <a:lstStyle/>
          <a:p>
            <a:r>
              <a:rPr lang="en-US" altLang="zh-CN" dirty="0"/>
              <a:t>SA5 will continue Rel-19 topic discussion based on the collected information in SA5#149e</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8233375" y="6456941"/>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599682" y="4031786"/>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1737896" y="4372819"/>
            <a:ext cx="269876" cy="277487"/>
          </a:xfrm>
          <a:prstGeom prst="triangl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172894" y="4650306"/>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328429" y="4269175"/>
            <a:ext cx="269876" cy="277487"/>
          </a:xfrm>
          <a:prstGeom prst="triangl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000" dirty="0">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108056" y="4592068"/>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2964253" y="426917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047031" y="4608238"/>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557870" y="4031786"/>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164850878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153383</TotalTime>
  <Words>3413</Words>
  <Application>Microsoft Office PowerPoint</Application>
  <PresentationFormat>Widescreen</PresentationFormat>
  <Paragraphs>479</Paragraphs>
  <Slides>19</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Microsoft YaHei UI</vt: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SA5#151, 9 – 13 October, 2023 </vt:lpstr>
      <vt:lpstr>Background</vt:lpstr>
      <vt:lpstr>Background information from latest 3GPP Work Plan review at Plenary #101</vt:lpstr>
      <vt:lpstr>Background information from latest 3GPP Work Plan review at Plenary #101- Release 18</vt:lpstr>
      <vt:lpstr>PowerPoint Presentation</vt:lpstr>
      <vt:lpstr>PowerPoint Presentation</vt:lpstr>
      <vt:lpstr>Background information from endorsed Rel-19 planning workshop at Plenary #98e</vt:lpstr>
      <vt:lpstr>Background information from latest 3GPP Work Plan review at Plenary #101 – Release 19</vt:lpstr>
      <vt:lpstr>PowerPoint Presentation</vt:lpstr>
      <vt:lpstr>PowerPoint Presentation</vt:lpstr>
      <vt:lpstr>PowerPoint Presentation</vt:lpstr>
      <vt:lpstr>PowerPoint Presentation</vt:lpstr>
      <vt:lpstr>Leaders’ recommendation for SA5 OAM time planning</vt:lpstr>
      <vt:lpstr>Leaders’ recommendation for SA5 CH time planning</vt:lpstr>
      <vt:lpstr>Detailed view of SA5 OAM relation with other groups (for SA5 internal use)</vt:lpstr>
      <vt:lpstr>Change History</vt:lpstr>
      <vt:lpstr>Thank you!</vt:lpstr>
      <vt:lpstr>Consideration on SA5 OAM R18&amp;R19 time planning(1/2)</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1012</cp:lastModifiedBy>
  <cp:revision>3619</cp:revision>
  <dcterms:created xsi:type="dcterms:W3CDTF">2008-08-30T09:32:10Z</dcterms:created>
  <dcterms:modified xsi:type="dcterms:W3CDTF">2023-10-12T14:16:07Z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(3)jzIyos7VO/QXugNuHbYCm7+Sx9+h8ZMEmRqvo+t8sJnNX0fMwdxKfzt4CvrRXeK+YI98bVVL
R2bXk6T1I90Slw77iBZaVDD/k5BSIrV0vIXspI+XDO2tPgvR4pwbU1DRykWQ2jD0SKRVHC9Q
Yw8dM7eUAvAWHtUdeHMQQW3AtmolU2lyL8f9vb/JkhKGbaBwzemQbCRLmKaNoXbgy3kAJdan
nqgSjymCZy8IC7ybqf</vt:lpwstr>
  </property>
  <property fmtid="{D5CDD505-2E9C-101B-9397-08002B2CF9AE}" pid="3" name="_2015_ms_pID_7253431">
    <vt:lpwstr>oLVmAOZVQyqHeCfOqXttPbMhPdlHfP3FooHYX+H7Ij4+aK8Me3uK5W
D4qMDfk8XDuHUHk9yqP2ZKFqVf2KA8W0RbMStgMbkf6oh7Wjbzjl7YawlQNA5JMAeqNIzrg0
s+pR7joJmftAbvh+5TGHd0BZcmyao+KJVCsyShkm9mpjzRdq1Z2nGWPRt8U8d3Oo9vhgwrtd
eDBRwd3QsHkrtL+gAHWYachLYBD3Fil8PXqR</vt:lpwstr>
  </property>
  <property fmtid="{D5CDD505-2E9C-101B-9397-08002B2CF9AE}" pid="4" name="_2015_ms_pID_7253432">
    <vt:lpwstr>8Q==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1691751205</vt:lpwstr>
  </property>
</Properties>
</file>